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rimo Bold" charset="1" panose="020B0704020202020204"/>
      <p:regular r:id="rId26"/>
    </p:embeddedFont>
    <p:embeddedFont>
      <p:font typeface="DM Sans" charset="1" panose="00000000000000000000"/>
      <p:regular r:id="rId27"/>
    </p:embeddedFont>
    <p:embeddedFont>
      <p:font typeface="Canva Sans" charset="1" panose="020B0503030501040103"/>
      <p:regular r:id="rId28"/>
    </p:embeddedFont>
    <p:embeddedFont>
      <p:font typeface="Calibri (MS)" charset="1" panose="020F0502020204030204"/>
      <p:regular r:id="rId30"/>
    </p:embeddedFont>
    <p:embeddedFont>
      <p:font typeface="Calibri (MS) Bold Italics" charset="1" panose="020F07020304040A0204"/>
      <p:regular r:id="rId31"/>
    </p:embeddedFont>
    <p:embeddedFont>
      <p:font typeface="Calibri (MS) Bold" charset="1" panose="020F0702030404030204"/>
      <p:regular r:id="rId32"/>
    </p:embeddedFont>
    <p:embeddedFont>
      <p:font typeface="Akzidenz-Grotesk" charset="1" panose="02000503030000020003"/>
      <p:regular r:id="rId34"/>
    </p:embeddedFont>
    <p:embeddedFont>
      <p:font typeface="ITC Franklin Gothic LT" charset="1" panose="020B0504030503020204"/>
      <p:regular r:id="rId39"/>
    </p:embeddedFont>
    <p:embeddedFont>
      <p:font typeface="Arial" charset="1" panose="020B0604020202020204"/>
      <p:regular r:id="rId41"/>
    </p:embeddedFont>
    <p:embeddedFont>
      <p:font typeface="Arial Bold" charset="1" panose="020B0704020202020204"/>
      <p:regular r:id="rId42"/>
    </p:embeddedFont>
    <p:embeddedFont>
      <p:font typeface="Canva Sans Bold" charset="1" panose="020B0803030501040103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notesMasters/notesMaster1.xml" Type="http://schemas.openxmlformats.org/officeDocument/2006/relationships/notesMaster"/><Relationship Id="rId24" Target="theme/theme2.xml" Type="http://schemas.openxmlformats.org/officeDocument/2006/relationships/theme"/><Relationship Id="rId25" Target="notesSlides/notesSlide1.xml" Type="http://schemas.openxmlformats.org/officeDocument/2006/relationships/notes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notesSlides/notesSlide2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notesSlides/notesSlide3.xml" Type="http://schemas.openxmlformats.org/officeDocument/2006/relationships/notesSlide"/><Relationship Id="rId34" Target="fonts/font34.fntdata" Type="http://schemas.openxmlformats.org/officeDocument/2006/relationships/font"/><Relationship Id="rId35" Target="notesSlides/notesSlide4.xml" Type="http://schemas.openxmlformats.org/officeDocument/2006/relationships/notesSlide"/><Relationship Id="rId36" Target="notesSlides/notesSlide5.xml" Type="http://schemas.openxmlformats.org/officeDocument/2006/relationships/notesSlide"/><Relationship Id="rId37" Target="notesSlides/notesSlide6.xml" Type="http://schemas.openxmlformats.org/officeDocument/2006/relationships/notesSlide"/><Relationship Id="rId38" Target="notesSlides/notesSlide7.xml" Type="http://schemas.openxmlformats.org/officeDocument/2006/relationships/notes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notesSlides/notesSlide8.xml" Type="http://schemas.openxmlformats.org/officeDocument/2006/relationships/notes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notesSlides/notesSlide9.xml" Type="http://schemas.openxmlformats.org/officeDocument/2006/relationships/notesSlide"/><Relationship Id="rId44" Target="notesSlides/notesSlide10.xml" Type="http://schemas.openxmlformats.org/officeDocument/2006/relationships/notesSlide"/><Relationship Id="rId45" Target="notesSlides/notesSlide11.xml" Type="http://schemas.openxmlformats.org/officeDocument/2006/relationships/notesSlide"/><Relationship Id="rId46" Target="notesSlides/notesSlide12.xml" Type="http://schemas.openxmlformats.org/officeDocument/2006/relationships/notesSlide"/><Relationship Id="rId47" Target="fonts/font47.fntdata" Type="http://schemas.openxmlformats.org/officeDocument/2006/relationships/font"/><Relationship Id="rId48" Target="notesSlides/notesSlide13.xml" Type="http://schemas.openxmlformats.org/officeDocument/2006/relationships/notesSlide"/><Relationship Id="rId49" Target="notesSlides/notesSlide14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 Sean Pollock on Unsplash</a:t>
            </a:r>
          </a:p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png" Type="http://schemas.openxmlformats.org/officeDocument/2006/relationships/image"/><Relationship Id="rId14" Target="../media/image43.png" Type="http://schemas.openxmlformats.org/officeDocument/2006/relationships/image"/><Relationship Id="rId15" Target="../media/image44.png" Type="http://schemas.openxmlformats.org/officeDocument/2006/relationships/image"/><Relationship Id="rId16" Target="../media/image9.pn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13" Target="../media/image41.png" Type="http://schemas.openxmlformats.org/officeDocument/2006/relationships/image"/><Relationship Id="rId14" Target="../media/image42.png" Type="http://schemas.openxmlformats.org/officeDocument/2006/relationships/image"/><Relationship Id="rId15" Target="../media/image43.png" Type="http://schemas.openxmlformats.org/officeDocument/2006/relationships/image"/><Relationship Id="rId16" Target="../media/image45.png" Type="http://schemas.openxmlformats.org/officeDocument/2006/relationships/image"/><Relationship Id="rId17" Target="../media/image9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9.pn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9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51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data.torontopolice.on.ca/pages/major-crime-indicators." TargetMode="External" Type="http://schemas.openxmlformats.org/officeDocument/2006/relationships/hyperlink"/><Relationship Id="rId6" Target="http://cs.unibo.it/~danilo.montesi/CBD/Beatriz/10.1.1.198.5133.pdf" TargetMode="External" Type="http://schemas.openxmlformats.org/officeDocument/2006/relationships/hyperlink"/><Relationship Id="rId7" Target="https://file.biolab.si/papers/1996-DBSCAN-KDD.pdf" TargetMode="External" Type="http://schemas.openxmlformats.org/officeDocument/2006/relationships/hyperlink"/><Relationship Id="rId8" Target="https://snap.stanford.edu/class/cs224w-readings/Agrawal94AssosiationRule.pdf" TargetMode="External" Type="http://schemas.openxmlformats.org/officeDocument/2006/relationships/hyperlink"/><Relationship Id="rId9" Target="https://www.researchgate.net/profile/Dan-Steinberg/publication/265031802_Chapter_10_CART_Classification_and_Regression_Trees/links/567dcf8408ae051f9ae493fe/Chapter-10-CART-Classification-and-Regression-Trees.pdf" TargetMode="External" Type="http://schemas.openxmlformats.org/officeDocument/2006/relationships/hyperlink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54.png" Type="http://schemas.openxmlformats.org/officeDocument/2006/relationships/image"/><Relationship Id="rId4" Target="../media/image5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5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6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15" Target="../media/image37.png" Type="http://schemas.openxmlformats.org/officeDocument/2006/relationships/image"/><Relationship Id="rId16" Target="../media/image9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15" Target="../media/image38.png" Type="http://schemas.openxmlformats.org/officeDocument/2006/relationships/image"/><Relationship Id="rId16" Target="../media/image9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" y="2"/>
            <a:ext cx="18287996" cy="10286998"/>
          </a:xfrm>
          <a:custGeom>
            <a:avLst/>
            <a:gdLst/>
            <a:ahLst/>
            <a:cxnLst/>
            <a:rect r="r" b="b" t="t" l="l"/>
            <a:pathLst>
              <a:path h="10286998" w="18287996">
                <a:moveTo>
                  <a:pt x="0" y="0"/>
                </a:moveTo>
                <a:lnTo>
                  <a:pt x="18287996" y="0"/>
                </a:lnTo>
                <a:lnTo>
                  <a:pt x="18287996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89394" y="555067"/>
            <a:ext cx="10330311" cy="3715467"/>
            <a:chOff x="0" y="0"/>
            <a:chExt cx="13773738" cy="49539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73739" cy="4953952"/>
            </a:xfrm>
            <a:custGeom>
              <a:avLst/>
              <a:gdLst/>
              <a:ahLst/>
              <a:cxnLst/>
              <a:rect r="r" b="b" t="t" l="l"/>
              <a:pathLst>
                <a:path h="4953952" w="13773739">
                  <a:moveTo>
                    <a:pt x="0" y="0"/>
                  </a:moveTo>
                  <a:lnTo>
                    <a:pt x="13773739" y="0"/>
                  </a:lnTo>
                  <a:lnTo>
                    <a:pt x="13773739" y="4953952"/>
                  </a:lnTo>
                  <a:lnTo>
                    <a:pt x="0" y="49539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773738" cy="49920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9600"/>
                </a:lnSpc>
              </a:pPr>
              <a:r>
                <a:rPr lang="en-US" b="true" sz="8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</a:t>
              </a:r>
              <a:r>
                <a:rPr lang="en-US" b="true" sz="8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alysis of Crime Patterns in Toronto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841172" y="4204540"/>
            <a:ext cx="15446826" cy="6082460"/>
          </a:xfrm>
          <a:custGeom>
            <a:avLst/>
            <a:gdLst/>
            <a:ahLst/>
            <a:cxnLst/>
            <a:rect r="r" b="b" t="t" l="l"/>
            <a:pathLst>
              <a:path h="6082460" w="15446826">
                <a:moveTo>
                  <a:pt x="0" y="0"/>
                </a:moveTo>
                <a:lnTo>
                  <a:pt x="15446826" y="0"/>
                </a:lnTo>
                <a:lnTo>
                  <a:pt x="15446826" y="6082460"/>
                </a:lnTo>
                <a:lnTo>
                  <a:pt x="0" y="6082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31480" y="5432478"/>
            <a:ext cx="16156518" cy="4854522"/>
          </a:xfrm>
          <a:custGeom>
            <a:avLst/>
            <a:gdLst/>
            <a:ahLst/>
            <a:cxnLst/>
            <a:rect r="r" b="b" t="t" l="l"/>
            <a:pathLst>
              <a:path h="4854522" w="16156518">
                <a:moveTo>
                  <a:pt x="0" y="0"/>
                </a:moveTo>
                <a:lnTo>
                  <a:pt x="16156518" y="0"/>
                </a:lnTo>
                <a:lnTo>
                  <a:pt x="16156518" y="4854522"/>
                </a:lnTo>
                <a:lnTo>
                  <a:pt x="0" y="48545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716266" y="6932380"/>
            <a:ext cx="606878" cy="606878"/>
            <a:chOff x="0" y="0"/>
            <a:chExt cx="809171" cy="8091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9117" cy="809117"/>
            </a:xfrm>
            <a:custGeom>
              <a:avLst/>
              <a:gdLst/>
              <a:ahLst/>
              <a:cxnLst/>
              <a:rect r="r" b="b" t="t" l="l"/>
              <a:pathLst>
                <a:path h="809117" w="809117">
                  <a:moveTo>
                    <a:pt x="0" y="404622"/>
                  </a:moveTo>
                  <a:cubicBezTo>
                    <a:pt x="0" y="181102"/>
                    <a:pt x="181102" y="0"/>
                    <a:pt x="404622" y="0"/>
                  </a:cubicBezTo>
                  <a:cubicBezTo>
                    <a:pt x="628142" y="0"/>
                    <a:pt x="809117" y="181102"/>
                    <a:pt x="809117" y="404622"/>
                  </a:cubicBezTo>
                  <a:cubicBezTo>
                    <a:pt x="809117" y="628142"/>
                    <a:pt x="628015" y="809117"/>
                    <a:pt x="404622" y="809117"/>
                  </a:cubicBezTo>
                  <a:cubicBezTo>
                    <a:pt x="181229" y="809117"/>
                    <a:pt x="0" y="628015"/>
                    <a:pt x="0" y="40462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0"/>
            </a:gra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6932380"/>
            <a:ext cx="1113666" cy="3395146"/>
            <a:chOff x="0" y="0"/>
            <a:chExt cx="1484888" cy="45268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84884" cy="4526915"/>
            </a:xfrm>
            <a:custGeom>
              <a:avLst/>
              <a:gdLst/>
              <a:ahLst/>
              <a:cxnLst/>
              <a:rect r="r" b="b" t="t" l="l"/>
              <a:pathLst>
                <a:path h="4526915" w="1484884">
                  <a:moveTo>
                    <a:pt x="0" y="0"/>
                  </a:moveTo>
                  <a:lnTo>
                    <a:pt x="395605" y="214757"/>
                  </a:lnTo>
                  <a:cubicBezTo>
                    <a:pt x="1052830" y="658749"/>
                    <a:pt x="1484884" y="1410589"/>
                    <a:pt x="1484884" y="2263521"/>
                  </a:cubicBezTo>
                  <a:cubicBezTo>
                    <a:pt x="1484884" y="3116453"/>
                    <a:pt x="1052830" y="3868166"/>
                    <a:pt x="395605" y="4312158"/>
                  </a:cubicBezTo>
                  <a:lnTo>
                    <a:pt x="0" y="4526915"/>
                  </a:ln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0"/>
            </a:gra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378386" y="2"/>
            <a:ext cx="2093214" cy="980788"/>
            <a:chOff x="0" y="0"/>
            <a:chExt cx="2790952" cy="13077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90952" cy="1307719"/>
            </a:xfrm>
            <a:custGeom>
              <a:avLst/>
              <a:gdLst/>
              <a:ahLst/>
              <a:cxnLst/>
              <a:rect r="r" b="b" t="t" l="l"/>
              <a:pathLst>
                <a:path h="1307719" w="2790952">
                  <a:moveTo>
                    <a:pt x="0" y="0"/>
                  </a:moveTo>
                  <a:lnTo>
                    <a:pt x="2790952" y="0"/>
                  </a:lnTo>
                  <a:lnTo>
                    <a:pt x="2772283" y="185674"/>
                  </a:lnTo>
                  <a:cubicBezTo>
                    <a:pt x="2641219" y="826008"/>
                    <a:pt x="2074672" y="1307719"/>
                    <a:pt x="1395476" y="1307719"/>
                  </a:cubicBezTo>
                  <a:cubicBezTo>
                    <a:pt x="716280" y="1307719"/>
                    <a:pt x="149733" y="826008"/>
                    <a:pt x="18669" y="18567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0"/>
            </a:gra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05600" y="3971039"/>
            <a:ext cx="6666000" cy="1315148"/>
            <a:chOff x="0" y="0"/>
            <a:chExt cx="8888000" cy="17535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888000" cy="1753530"/>
            </a:xfrm>
            <a:custGeom>
              <a:avLst/>
              <a:gdLst/>
              <a:ahLst/>
              <a:cxnLst/>
              <a:rect r="r" b="b" t="t" l="l"/>
              <a:pathLst>
                <a:path h="1753530" w="8888000">
                  <a:moveTo>
                    <a:pt x="0" y="0"/>
                  </a:moveTo>
                  <a:lnTo>
                    <a:pt x="8888000" y="0"/>
                  </a:lnTo>
                  <a:lnTo>
                    <a:pt x="8888000" y="1753530"/>
                  </a:lnTo>
                  <a:lnTo>
                    <a:pt x="0" y="1753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8888000" cy="17535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080"/>
                </a:lnSpc>
              </a:pPr>
              <a:r>
                <a:rPr lang="en-US" sz="34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 Data Mining Approach to Public Safety (2014-2025)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512568" y="2412800"/>
            <a:ext cx="606600" cy="606600"/>
            <a:chOff x="0" y="0"/>
            <a:chExt cx="808800" cy="808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08863" cy="808863"/>
            </a:xfrm>
            <a:custGeom>
              <a:avLst/>
              <a:gdLst/>
              <a:ahLst/>
              <a:cxnLst/>
              <a:rect r="r" b="b" t="t" l="l"/>
              <a:pathLst>
                <a:path h="808863" w="808863">
                  <a:moveTo>
                    <a:pt x="0" y="404368"/>
                  </a:moveTo>
                  <a:cubicBezTo>
                    <a:pt x="0" y="181102"/>
                    <a:pt x="181102" y="0"/>
                    <a:pt x="404368" y="0"/>
                  </a:cubicBezTo>
                  <a:cubicBezTo>
                    <a:pt x="627634" y="0"/>
                    <a:pt x="808863" y="181102"/>
                    <a:pt x="808863" y="404368"/>
                  </a:cubicBezTo>
                  <a:cubicBezTo>
                    <a:pt x="808863" y="627634"/>
                    <a:pt x="627761" y="808863"/>
                    <a:pt x="404368" y="808863"/>
                  </a:cubicBezTo>
                  <a:cubicBezTo>
                    <a:pt x="180975" y="808863"/>
                    <a:pt x="0" y="627761"/>
                    <a:pt x="0" y="40436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0"/>
            </a:gra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6571168" y="8452158"/>
            <a:ext cx="1716832" cy="1832344"/>
            <a:chOff x="0" y="0"/>
            <a:chExt cx="2289109" cy="244312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89175" cy="2443099"/>
            </a:xfrm>
            <a:custGeom>
              <a:avLst/>
              <a:gdLst/>
              <a:ahLst/>
              <a:cxnLst/>
              <a:rect r="r" b="b" t="t" l="l"/>
              <a:pathLst>
                <a:path h="2443099" w="2289175">
                  <a:moveTo>
                    <a:pt x="1902587" y="0"/>
                  </a:moveTo>
                  <a:cubicBezTo>
                    <a:pt x="2033905" y="0"/>
                    <a:pt x="2162175" y="13335"/>
                    <a:pt x="2286000" y="38608"/>
                  </a:cubicBezTo>
                  <a:lnTo>
                    <a:pt x="2289175" y="39370"/>
                  </a:lnTo>
                  <a:lnTo>
                    <a:pt x="2289175" y="2443099"/>
                  </a:lnTo>
                  <a:lnTo>
                    <a:pt x="87376" y="2443099"/>
                  </a:lnTo>
                  <a:lnTo>
                    <a:pt x="38608" y="2286000"/>
                  </a:lnTo>
                  <a:cubicBezTo>
                    <a:pt x="13335" y="2162175"/>
                    <a:pt x="0" y="2033905"/>
                    <a:pt x="0" y="1902587"/>
                  </a:cubicBezTo>
                  <a:cubicBezTo>
                    <a:pt x="0" y="851789"/>
                    <a:pt x="851789" y="0"/>
                    <a:pt x="1902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0"/>
            </a:gra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4362002" y="6149700"/>
            <a:ext cx="3951437" cy="4141944"/>
          </a:xfrm>
          <a:custGeom>
            <a:avLst/>
            <a:gdLst/>
            <a:ahLst/>
            <a:cxnLst/>
            <a:rect r="r" b="b" t="t" l="l"/>
            <a:pathLst>
              <a:path h="4141944" w="3951437">
                <a:moveTo>
                  <a:pt x="0" y="0"/>
                </a:moveTo>
                <a:lnTo>
                  <a:pt x="3951438" y="0"/>
                </a:lnTo>
                <a:lnTo>
                  <a:pt x="3951438" y="4141944"/>
                </a:lnTo>
                <a:lnTo>
                  <a:pt x="0" y="41419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805600" y="7245770"/>
            <a:ext cx="8587167" cy="1425677"/>
            <a:chOff x="0" y="0"/>
            <a:chExt cx="11449556" cy="190090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449556" cy="1900903"/>
            </a:xfrm>
            <a:custGeom>
              <a:avLst/>
              <a:gdLst/>
              <a:ahLst/>
              <a:cxnLst/>
              <a:rect r="r" b="b" t="t" l="l"/>
              <a:pathLst>
                <a:path h="1900903" w="11449556">
                  <a:moveTo>
                    <a:pt x="0" y="0"/>
                  </a:moveTo>
                  <a:lnTo>
                    <a:pt x="11449556" y="0"/>
                  </a:lnTo>
                  <a:lnTo>
                    <a:pt x="11449556" y="1900903"/>
                  </a:lnTo>
                  <a:lnTo>
                    <a:pt x="0" y="19009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11449556" cy="190090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480"/>
                </a:lnSpc>
              </a:pPr>
              <a:r>
                <a:rPr lang="en-US" sz="29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Presented to : Director of Toronto Police </a:t>
              </a:r>
            </a:p>
            <a:p>
              <a:pPr algn="l">
                <a:lnSpc>
                  <a:spcPts val="3480"/>
                </a:lnSpc>
              </a:pPr>
              <a:r>
                <a:rPr lang="en-US" sz="29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Analytics and the City Planning </a:t>
              </a:r>
            </a:p>
            <a:p>
              <a:pPr algn="l">
                <a:lnSpc>
                  <a:spcPts val="3480"/>
                </a:lnSpc>
              </a:pPr>
              <a:r>
                <a:rPr lang="en-US" sz="29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Committee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6757268" y="157662"/>
            <a:ext cx="1530730" cy="1646256"/>
          </a:xfrm>
          <a:custGeom>
            <a:avLst/>
            <a:gdLst/>
            <a:ahLst/>
            <a:cxnLst/>
            <a:rect r="r" b="b" t="t" l="l"/>
            <a:pathLst>
              <a:path h="1646256" w="1530730">
                <a:moveTo>
                  <a:pt x="0" y="0"/>
                </a:moveTo>
                <a:lnTo>
                  <a:pt x="1530730" y="0"/>
                </a:lnTo>
                <a:lnTo>
                  <a:pt x="1530730" y="1646256"/>
                </a:lnTo>
                <a:lnTo>
                  <a:pt x="0" y="16462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" y="64029"/>
            <a:ext cx="18287994" cy="10220473"/>
          </a:xfrm>
          <a:custGeom>
            <a:avLst/>
            <a:gdLst/>
            <a:ahLst/>
            <a:cxnLst/>
            <a:rect r="r" b="b" t="t" l="l"/>
            <a:pathLst>
              <a:path h="10220473" w="18287994">
                <a:moveTo>
                  <a:pt x="0" y="0"/>
                </a:moveTo>
                <a:lnTo>
                  <a:pt x="18287994" y="0"/>
                </a:lnTo>
                <a:lnTo>
                  <a:pt x="18287994" y="10220473"/>
                </a:lnTo>
                <a:lnTo>
                  <a:pt x="0" y="102204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8000"/>
            </a:blip>
            <a:stretch>
              <a:fillRect l="0" t="-1271" r="-1654" b="-1271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30392">
                <a:alpha val="85882"/>
              </a:srgbClr>
            </a:gs>
            <a:gs pos="81000">
              <a:srgbClr val="0C0466">
                <a:alpha val="83921"/>
              </a:srgbClr>
            </a:gs>
            <a:gs pos="100000">
              <a:srgbClr val="0C0466">
                <a:alpha val="83921"/>
              </a:srgbClr>
            </a:gs>
          </a:gsLst>
          <a:lin ang="1800004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79498" y="10082212"/>
            <a:ext cx="837458" cy="204788"/>
            <a:chOff x="0" y="0"/>
            <a:chExt cx="1116611" cy="273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584" cy="273050"/>
            </a:xfrm>
            <a:custGeom>
              <a:avLst/>
              <a:gdLst/>
              <a:ahLst/>
              <a:cxnLst/>
              <a:rect r="r" b="b" t="t" l="l"/>
              <a:pathLst>
                <a:path h="273050" w="1116584">
                  <a:moveTo>
                    <a:pt x="136525" y="0"/>
                  </a:moveTo>
                  <a:lnTo>
                    <a:pt x="980059" y="0"/>
                  </a:lnTo>
                  <a:cubicBezTo>
                    <a:pt x="1055497" y="0"/>
                    <a:pt x="1116584" y="61087"/>
                    <a:pt x="1116584" y="136525"/>
                  </a:cubicBezTo>
                  <a:lnTo>
                    <a:pt x="1116584" y="273050"/>
                  </a:lnTo>
                  <a:lnTo>
                    <a:pt x="0" y="273050"/>
                  </a:lnTo>
                  <a:lnTo>
                    <a:pt x="0" y="136525"/>
                  </a:lnTo>
                  <a:cubicBezTo>
                    <a:pt x="0" y="61087"/>
                    <a:pt x="61087" y="0"/>
                    <a:pt x="136525" y="0"/>
                  </a:cubicBezTo>
                  <a:close/>
                </a:path>
              </a:pathLst>
            </a:custGeom>
            <a:solidFill>
              <a:srgbClr val="0C046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24" y="1983130"/>
            <a:ext cx="9220050" cy="1695600"/>
            <a:chOff x="0" y="0"/>
            <a:chExt cx="12293400" cy="2260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293473" cy="2260854"/>
            </a:xfrm>
            <a:custGeom>
              <a:avLst/>
              <a:gdLst/>
              <a:ahLst/>
              <a:cxnLst/>
              <a:rect r="r" b="b" t="t" l="l"/>
              <a:pathLst>
                <a:path h="2260854" w="12293473">
                  <a:moveTo>
                    <a:pt x="0" y="1130427"/>
                  </a:moveTo>
                  <a:cubicBezTo>
                    <a:pt x="0" y="506095"/>
                    <a:pt x="506095" y="0"/>
                    <a:pt x="1130427" y="0"/>
                  </a:cubicBezTo>
                  <a:lnTo>
                    <a:pt x="11163046" y="0"/>
                  </a:lnTo>
                  <a:cubicBezTo>
                    <a:pt x="11787377" y="0"/>
                    <a:pt x="12293473" y="506095"/>
                    <a:pt x="12293473" y="1130427"/>
                  </a:cubicBezTo>
                  <a:cubicBezTo>
                    <a:pt x="12293473" y="1754759"/>
                    <a:pt x="11787378" y="2260854"/>
                    <a:pt x="11163046" y="2260854"/>
                  </a:cubicBezTo>
                  <a:lnTo>
                    <a:pt x="1130427" y="2260854"/>
                  </a:lnTo>
                  <a:cubicBezTo>
                    <a:pt x="506095" y="2260854"/>
                    <a:pt x="0" y="1754759"/>
                    <a:pt x="0" y="1130427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-24" y="4240213"/>
            <a:ext cx="9220050" cy="1695600"/>
            <a:chOff x="0" y="0"/>
            <a:chExt cx="12293400" cy="2260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93473" cy="2260854"/>
            </a:xfrm>
            <a:custGeom>
              <a:avLst/>
              <a:gdLst/>
              <a:ahLst/>
              <a:cxnLst/>
              <a:rect r="r" b="b" t="t" l="l"/>
              <a:pathLst>
                <a:path h="2260854" w="12293473">
                  <a:moveTo>
                    <a:pt x="0" y="1130427"/>
                  </a:moveTo>
                  <a:cubicBezTo>
                    <a:pt x="0" y="506095"/>
                    <a:pt x="506095" y="0"/>
                    <a:pt x="1130427" y="0"/>
                  </a:cubicBezTo>
                  <a:lnTo>
                    <a:pt x="11163046" y="0"/>
                  </a:lnTo>
                  <a:cubicBezTo>
                    <a:pt x="11787377" y="0"/>
                    <a:pt x="12293473" y="506095"/>
                    <a:pt x="12293473" y="1130427"/>
                  </a:cubicBezTo>
                  <a:cubicBezTo>
                    <a:pt x="12293473" y="1754759"/>
                    <a:pt x="11787378" y="2260854"/>
                    <a:pt x="11163046" y="2260854"/>
                  </a:cubicBezTo>
                  <a:lnTo>
                    <a:pt x="1130427" y="2260854"/>
                  </a:lnTo>
                  <a:cubicBezTo>
                    <a:pt x="506095" y="2260854"/>
                    <a:pt x="0" y="1754759"/>
                    <a:pt x="0" y="1130427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-24" y="6476746"/>
            <a:ext cx="9220050" cy="1888016"/>
            <a:chOff x="0" y="0"/>
            <a:chExt cx="12293400" cy="25173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93473" cy="2517408"/>
            </a:xfrm>
            <a:custGeom>
              <a:avLst/>
              <a:gdLst/>
              <a:ahLst/>
              <a:cxnLst/>
              <a:rect r="r" b="b" t="t" l="l"/>
              <a:pathLst>
                <a:path h="2517408" w="12293473">
                  <a:moveTo>
                    <a:pt x="0" y="1258707"/>
                  </a:moveTo>
                  <a:cubicBezTo>
                    <a:pt x="0" y="563526"/>
                    <a:pt x="506095" y="0"/>
                    <a:pt x="1130427" y="0"/>
                  </a:cubicBezTo>
                  <a:lnTo>
                    <a:pt x="11163046" y="0"/>
                  </a:lnTo>
                  <a:cubicBezTo>
                    <a:pt x="11787377" y="0"/>
                    <a:pt x="12293473" y="563526"/>
                    <a:pt x="12293473" y="1258707"/>
                  </a:cubicBezTo>
                  <a:cubicBezTo>
                    <a:pt x="12293473" y="1953888"/>
                    <a:pt x="11787378" y="2517408"/>
                    <a:pt x="11163046" y="2517408"/>
                  </a:cubicBezTo>
                  <a:lnTo>
                    <a:pt x="1130427" y="2517408"/>
                  </a:lnTo>
                  <a:cubicBezTo>
                    <a:pt x="506095" y="2517408"/>
                    <a:pt x="0" y="1953888"/>
                    <a:pt x="0" y="1258707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752401" y="2257613"/>
            <a:ext cx="5286600" cy="1120862"/>
            <a:chOff x="0" y="0"/>
            <a:chExt cx="7048800" cy="14944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48800" cy="1494483"/>
            </a:xfrm>
            <a:custGeom>
              <a:avLst/>
              <a:gdLst/>
              <a:ahLst/>
              <a:cxnLst/>
              <a:rect r="r" b="b" t="t" l="l"/>
              <a:pathLst>
                <a:path h="1494483" w="7048800">
                  <a:moveTo>
                    <a:pt x="0" y="0"/>
                  </a:moveTo>
                  <a:lnTo>
                    <a:pt x="7048800" y="0"/>
                  </a:lnTo>
                  <a:lnTo>
                    <a:pt x="7048800" y="1494483"/>
                  </a:lnTo>
                  <a:lnTo>
                    <a:pt x="0" y="14944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7048800" cy="151353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Rare crime scenarios often show high confidence, making them highly predictable targets.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05526" y="4497306"/>
            <a:ext cx="6327897" cy="1057513"/>
            <a:chOff x="0" y="0"/>
            <a:chExt cx="8380200" cy="14004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380200" cy="1400493"/>
            </a:xfrm>
            <a:custGeom>
              <a:avLst/>
              <a:gdLst/>
              <a:ahLst/>
              <a:cxnLst/>
              <a:rect r="r" b="b" t="t" l="l"/>
              <a:pathLst>
                <a:path h="1400493" w="8380200">
                  <a:moveTo>
                    <a:pt x="0" y="0"/>
                  </a:moveTo>
                  <a:lnTo>
                    <a:pt x="8380200" y="0"/>
                  </a:lnTo>
                  <a:lnTo>
                    <a:pt x="8380200" y="1400493"/>
                  </a:lnTo>
                  <a:lnTo>
                    <a:pt x="0" y="14004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8380200" cy="141954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High lift scores reveal strong associations 2-3x more likely than random chance.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102505" y="7060153"/>
            <a:ext cx="176100" cy="178800"/>
            <a:chOff x="0" y="0"/>
            <a:chExt cx="234800" cy="238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27" y="0"/>
              <a:ext cx="243459" cy="246888"/>
            </a:xfrm>
            <a:custGeom>
              <a:avLst/>
              <a:gdLst/>
              <a:ahLst/>
              <a:cxnLst/>
              <a:rect r="r" b="b" t="t" l="l"/>
              <a:pathLst>
                <a:path h="246888" w="243459">
                  <a:moveTo>
                    <a:pt x="127" y="123444"/>
                  </a:moveTo>
                  <a:cubicBezTo>
                    <a:pt x="127" y="55499"/>
                    <a:pt x="54356" y="0"/>
                    <a:pt x="121793" y="0"/>
                  </a:cubicBezTo>
                  <a:lnTo>
                    <a:pt x="121793" y="16891"/>
                  </a:lnTo>
                  <a:lnTo>
                    <a:pt x="121793" y="0"/>
                  </a:lnTo>
                  <a:cubicBezTo>
                    <a:pt x="189230" y="0"/>
                    <a:pt x="243459" y="55499"/>
                    <a:pt x="243459" y="123444"/>
                  </a:cubicBezTo>
                  <a:cubicBezTo>
                    <a:pt x="243459" y="191389"/>
                    <a:pt x="189230" y="246888"/>
                    <a:pt x="121793" y="246888"/>
                  </a:cubicBezTo>
                  <a:lnTo>
                    <a:pt x="121793" y="229870"/>
                  </a:lnTo>
                  <a:lnTo>
                    <a:pt x="121793" y="246761"/>
                  </a:lnTo>
                  <a:cubicBezTo>
                    <a:pt x="54356" y="246888"/>
                    <a:pt x="127" y="191389"/>
                    <a:pt x="127" y="123444"/>
                  </a:cubicBezTo>
                  <a:lnTo>
                    <a:pt x="17018" y="123444"/>
                  </a:lnTo>
                  <a:lnTo>
                    <a:pt x="31750" y="131699"/>
                  </a:lnTo>
                  <a:cubicBezTo>
                    <a:pt x="27940" y="138430"/>
                    <a:pt x="20193" y="141732"/>
                    <a:pt x="12700" y="139827"/>
                  </a:cubicBezTo>
                  <a:cubicBezTo>
                    <a:pt x="5207" y="137922"/>
                    <a:pt x="0" y="131191"/>
                    <a:pt x="0" y="123444"/>
                  </a:cubicBezTo>
                  <a:moveTo>
                    <a:pt x="33909" y="123444"/>
                  </a:moveTo>
                  <a:lnTo>
                    <a:pt x="17018" y="123444"/>
                  </a:lnTo>
                  <a:lnTo>
                    <a:pt x="2286" y="115189"/>
                  </a:lnTo>
                  <a:cubicBezTo>
                    <a:pt x="6096" y="108458"/>
                    <a:pt x="13843" y="105156"/>
                    <a:pt x="21336" y="107061"/>
                  </a:cubicBezTo>
                  <a:cubicBezTo>
                    <a:pt x="28829" y="108966"/>
                    <a:pt x="34036" y="115697"/>
                    <a:pt x="34036" y="123444"/>
                  </a:cubicBezTo>
                  <a:cubicBezTo>
                    <a:pt x="34036" y="173228"/>
                    <a:pt x="73660" y="212979"/>
                    <a:pt x="121793" y="212979"/>
                  </a:cubicBezTo>
                  <a:cubicBezTo>
                    <a:pt x="170053" y="212979"/>
                    <a:pt x="209550" y="173101"/>
                    <a:pt x="209550" y="123444"/>
                  </a:cubicBezTo>
                  <a:lnTo>
                    <a:pt x="226441" y="123444"/>
                  </a:lnTo>
                  <a:lnTo>
                    <a:pt x="209550" y="123444"/>
                  </a:lnTo>
                  <a:cubicBezTo>
                    <a:pt x="209550" y="73660"/>
                    <a:pt x="169926" y="33909"/>
                    <a:pt x="121793" y="33909"/>
                  </a:cubicBezTo>
                  <a:lnTo>
                    <a:pt x="121793" y="16891"/>
                  </a:lnTo>
                  <a:lnTo>
                    <a:pt x="121793" y="33909"/>
                  </a:lnTo>
                  <a:cubicBezTo>
                    <a:pt x="73533" y="33909"/>
                    <a:pt x="34036" y="73787"/>
                    <a:pt x="34036" y="12344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8057261" y="7264940"/>
            <a:ext cx="266700" cy="333375"/>
          </a:xfrm>
          <a:custGeom>
            <a:avLst/>
            <a:gdLst/>
            <a:ahLst/>
            <a:cxnLst/>
            <a:rect r="r" b="b" t="t" l="l"/>
            <a:pathLst>
              <a:path h="333375" w="266700">
                <a:moveTo>
                  <a:pt x="0" y="0"/>
                </a:moveTo>
                <a:lnTo>
                  <a:pt x="266700" y="0"/>
                </a:lnTo>
                <a:lnTo>
                  <a:pt x="266700" y="333376"/>
                </a:lnTo>
                <a:lnTo>
                  <a:pt x="0" y="333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157273" y="7264940"/>
            <a:ext cx="64295" cy="176212"/>
          </a:xfrm>
          <a:custGeom>
            <a:avLst/>
            <a:gdLst/>
            <a:ahLst/>
            <a:cxnLst/>
            <a:rect r="r" b="b" t="t" l="l"/>
            <a:pathLst>
              <a:path h="176212" w="64295">
                <a:moveTo>
                  <a:pt x="0" y="0"/>
                </a:moveTo>
                <a:lnTo>
                  <a:pt x="64295" y="0"/>
                </a:lnTo>
                <a:lnTo>
                  <a:pt x="64295" y="176213"/>
                </a:lnTo>
                <a:lnTo>
                  <a:pt x="0" y="176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8428736" y="7236366"/>
            <a:ext cx="64295" cy="69057"/>
            <a:chOff x="0" y="0"/>
            <a:chExt cx="85726" cy="9207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16891"/>
              <a:ext cx="94234" cy="83568"/>
            </a:xfrm>
            <a:custGeom>
              <a:avLst/>
              <a:gdLst/>
              <a:ahLst/>
              <a:cxnLst/>
              <a:rect r="r" b="b" t="t" l="l"/>
              <a:pathLst>
                <a:path h="83568" w="94234">
                  <a:moveTo>
                    <a:pt x="94234" y="0"/>
                  </a:moveTo>
                  <a:lnTo>
                    <a:pt x="94234" y="66675"/>
                  </a:lnTo>
                  <a:cubicBezTo>
                    <a:pt x="94234" y="76073"/>
                    <a:pt x="86614" y="83566"/>
                    <a:pt x="77343" y="83566"/>
                  </a:cubicBezTo>
                  <a:lnTo>
                    <a:pt x="16891" y="83566"/>
                  </a:lnTo>
                  <a:cubicBezTo>
                    <a:pt x="7620" y="83693"/>
                    <a:pt x="0" y="76073"/>
                    <a:pt x="0" y="66675"/>
                  </a:cubicBezTo>
                  <a:lnTo>
                    <a:pt x="0" y="0"/>
                  </a:lnTo>
                  <a:lnTo>
                    <a:pt x="33909" y="0"/>
                  </a:lnTo>
                  <a:lnTo>
                    <a:pt x="33909" y="66675"/>
                  </a:lnTo>
                  <a:lnTo>
                    <a:pt x="16891" y="66675"/>
                  </a:lnTo>
                  <a:lnTo>
                    <a:pt x="16891" y="49784"/>
                  </a:lnTo>
                  <a:lnTo>
                    <a:pt x="77216" y="49784"/>
                  </a:lnTo>
                  <a:lnTo>
                    <a:pt x="77216" y="66675"/>
                  </a:lnTo>
                  <a:lnTo>
                    <a:pt x="60325" y="66675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8383493" y="7105398"/>
            <a:ext cx="154950" cy="154950"/>
            <a:chOff x="0" y="0"/>
            <a:chExt cx="206600" cy="2066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5138" cy="215138"/>
            </a:xfrm>
            <a:custGeom>
              <a:avLst/>
              <a:gdLst/>
              <a:ahLst/>
              <a:cxnLst/>
              <a:rect r="r" b="b" t="t" l="l"/>
              <a:pathLst>
                <a:path h="215138" w="215138">
                  <a:moveTo>
                    <a:pt x="0" y="107569"/>
                  </a:moveTo>
                  <a:cubicBezTo>
                    <a:pt x="0" y="48133"/>
                    <a:pt x="48133" y="0"/>
                    <a:pt x="107569" y="0"/>
                  </a:cubicBezTo>
                  <a:lnTo>
                    <a:pt x="107569" y="16891"/>
                  </a:lnTo>
                  <a:lnTo>
                    <a:pt x="107569" y="0"/>
                  </a:lnTo>
                  <a:cubicBezTo>
                    <a:pt x="167005" y="0"/>
                    <a:pt x="215138" y="48133"/>
                    <a:pt x="215138" y="107569"/>
                  </a:cubicBezTo>
                  <a:cubicBezTo>
                    <a:pt x="215138" y="167005"/>
                    <a:pt x="167005" y="215138"/>
                    <a:pt x="107569" y="215138"/>
                  </a:cubicBezTo>
                  <a:lnTo>
                    <a:pt x="107569" y="198120"/>
                  </a:lnTo>
                  <a:lnTo>
                    <a:pt x="107569" y="215011"/>
                  </a:lnTo>
                  <a:cubicBezTo>
                    <a:pt x="48133" y="215011"/>
                    <a:pt x="0" y="166878"/>
                    <a:pt x="0" y="107569"/>
                  </a:cubicBezTo>
                  <a:lnTo>
                    <a:pt x="16891" y="107569"/>
                  </a:lnTo>
                  <a:lnTo>
                    <a:pt x="31623" y="115824"/>
                  </a:lnTo>
                  <a:cubicBezTo>
                    <a:pt x="27813" y="122555"/>
                    <a:pt x="20066" y="125857"/>
                    <a:pt x="12573" y="123952"/>
                  </a:cubicBezTo>
                  <a:cubicBezTo>
                    <a:pt x="5080" y="122047"/>
                    <a:pt x="0" y="115189"/>
                    <a:pt x="0" y="107569"/>
                  </a:cubicBezTo>
                  <a:moveTo>
                    <a:pt x="33909" y="107569"/>
                  </a:moveTo>
                  <a:lnTo>
                    <a:pt x="16891" y="107569"/>
                  </a:lnTo>
                  <a:lnTo>
                    <a:pt x="2159" y="99187"/>
                  </a:lnTo>
                  <a:cubicBezTo>
                    <a:pt x="5969" y="92456"/>
                    <a:pt x="13716" y="89154"/>
                    <a:pt x="21209" y="91059"/>
                  </a:cubicBezTo>
                  <a:cubicBezTo>
                    <a:pt x="28702" y="92964"/>
                    <a:pt x="33909" y="99695"/>
                    <a:pt x="33909" y="107442"/>
                  </a:cubicBezTo>
                  <a:cubicBezTo>
                    <a:pt x="33909" y="148082"/>
                    <a:pt x="66929" y="181102"/>
                    <a:pt x="107569" y="181102"/>
                  </a:cubicBezTo>
                  <a:cubicBezTo>
                    <a:pt x="148209" y="181102"/>
                    <a:pt x="181229" y="148082"/>
                    <a:pt x="181229" y="107442"/>
                  </a:cubicBezTo>
                  <a:lnTo>
                    <a:pt x="198120" y="107442"/>
                  </a:lnTo>
                  <a:lnTo>
                    <a:pt x="181229" y="107442"/>
                  </a:lnTo>
                  <a:cubicBezTo>
                    <a:pt x="181229" y="66802"/>
                    <a:pt x="148209" y="33782"/>
                    <a:pt x="107569" y="33782"/>
                  </a:cubicBezTo>
                  <a:lnTo>
                    <a:pt x="107569" y="16891"/>
                  </a:lnTo>
                  <a:lnTo>
                    <a:pt x="107569" y="33909"/>
                  </a:lnTo>
                  <a:cubicBezTo>
                    <a:pt x="66929" y="33909"/>
                    <a:pt x="33909" y="66929"/>
                    <a:pt x="33909" y="10756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24" id="24"/>
          <p:cNvSpPr/>
          <p:nvPr/>
        </p:nvSpPr>
        <p:spPr>
          <a:xfrm rot="3893434">
            <a:off x="8437246" y="7070953"/>
            <a:ext cx="44892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8099999">
            <a:off x="8516611" y="7101816"/>
            <a:ext cx="5048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1506565">
            <a:off x="8550271" y="7183978"/>
            <a:ext cx="44892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2700000">
            <a:off x="8354667" y="7101816"/>
            <a:ext cx="5048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8107268" y="4818856"/>
            <a:ext cx="176100" cy="176100"/>
            <a:chOff x="0" y="0"/>
            <a:chExt cx="234800" cy="234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43332" cy="243332"/>
            </a:xfrm>
            <a:custGeom>
              <a:avLst/>
              <a:gdLst/>
              <a:ahLst/>
              <a:cxnLst/>
              <a:rect r="r" b="b" t="t" l="l"/>
              <a:pathLst>
                <a:path h="243332" w="243332">
                  <a:moveTo>
                    <a:pt x="0" y="121666"/>
                  </a:moveTo>
                  <a:cubicBezTo>
                    <a:pt x="0" y="54483"/>
                    <a:pt x="54483" y="0"/>
                    <a:pt x="121666" y="0"/>
                  </a:cubicBezTo>
                  <a:lnTo>
                    <a:pt x="121666" y="16891"/>
                  </a:lnTo>
                  <a:lnTo>
                    <a:pt x="121666" y="0"/>
                  </a:lnTo>
                  <a:cubicBezTo>
                    <a:pt x="188849" y="0"/>
                    <a:pt x="243332" y="54483"/>
                    <a:pt x="243332" y="121666"/>
                  </a:cubicBezTo>
                  <a:cubicBezTo>
                    <a:pt x="243332" y="188849"/>
                    <a:pt x="188849" y="243332"/>
                    <a:pt x="121666" y="243332"/>
                  </a:cubicBezTo>
                  <a:lnTo>
                    <a:pt x="121666" y="226314"/>
                  </a:lnTo>
                  <a:lnTo>
                    <a:pt x="121666" y="243205"/>
                  </a:lnTo>
                  <a:cubicBezTo>
                    <a:pt x="54483" y="243205"/>
                    <a:pt x="0" y="188849"/>
                    <a:pt x="0" y="121666"/>
                  </a:cubicBezTo>
                  <a:lnTo>
                    <a:pt x="16891" y="121666"/>
                  </a:lnTo>
                  <a:lnTo>
                    <a:pt x="28194" y="134366"/>
                  </a:lnTo>
                  <a:cubicBezTo>
                    <a:pt x="23241" y="138811"/>
                    <a:pt x="16129" y="139827"/>
                    <a:pt x="10033" y="137160"/>
                  </a:cubicBezTo>
                  <a:cubicBezTo>
                    <a:pt x="3937" y="134493"/>
                    <a:pt x="0" y="128270"/>
                    <a:pt x="0" y="121666"/>
                  </a:cubicBezTo>
                  <a:moveTo>
                    <a:pt x="33909" y="121666"/>
                  </a:moveTo>
                  <a:lnTo>
                    <a:pt x="16891" y="121666"/>
                  </a:lnTo>
                  <a:lnTo>
                    <a:pt x="5588" y="108966"/>
                  </a:lnTo>
                  <a:cubicBezTo>
                    <a:pt x="10541" y="104521"/>
                    <a:pt x="17653" y="103505"/>
                    <a:pt x="23749" y="106172"/>
                  </a:cubicBezTo>
                  <a:cubicBezTo>
                    <a:pt x="29845" y="108839"/>
                    <a:pt x="33782" y="114935"/>
                    <a:pt x="33782" y="121666"/>
                  </a:cubicBezTo>
                  <a:cubicBezTo>
                    <a:pt x="33782" y="170180"/>
                    <a:pt x="73025" y="209423"/>
                    <a:pt x="121539" y="209423"/>
                  </a:cubicBezTo>
                  <a:cubicBezTo>
                    <a:pt x="170053" y="209423"/>
                    <a:pt x="209296" y="170180"/>
                    <a:pt x="209296" y="121666"/>
                  </a:cubicBezTo>
                  <a:lnTo>
                    <a:pt x="226187" y="121666"/>
                  </a:lnTo>
                  <a:lnTo>
                    <a:pt x="209296" y="121666"/>
                  </a:lnTo>
                  <a:cubicBezTo>
                    <a:pt x="209296" y="73152"/>
                    <a:pt x="170053" y="33909"/>
                    <a:pt x="121539" y="33909"/>
                  </a:cubicBezTo>
                  <a:lnTo>
                    <a:pt x="121539" y="16891"/>
                  </a:lnTo>
                  <a:lnTo>
                    <a:pt x="121539" y="33909"/>
                  </a:lnTo>
                  <a:cubicBezTo>
                    <a:pt x="73025" y="33909"/>
                    <a:pt x="33782" y="73152"/>
                    <a:pt x="33782" y="12166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8333486" y="4840288"/>
            <a:ext cx="254795" cy="335757"/>
            <a:chOff x="0" y="0"/>
            <a:chExt cx="339726" cy="44767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48107" cy="456057"/>
            </a:xfrm>
            <a:custGeom>
              <a:avLst/>
              <a:gdLst/>
              <a:ahLst/>
              <a:cxnLst/>
              <a:rect r="r" b="b" t="t" l="l"/>
              <a:pathLst>
                <a:path h="456057" w="348107">
                  <a:moveTo>
                    <a:pt x="45466" y="422275"/>
                  </a:moveTo>
                  <a:lnTo>
                    <a:pt x="331216" y="422275"/>
                  </a:lnTo>
                  <a:lnTo>
                    <a:pt x="331216" y="439166"/>
                  </a:lnTo>
                  <a:lnTo>
                    <a:pt x="314325" y="439166"/>
                  </a:lnTo>
                  <a:lnTo>
                    <a:pt x="314325" y="16891"/>
                  </a:lnTo>
                  <a:lnTo>
                    <a:pt x="331216" y="16891"/>
                  </a:lnTo>
                  <a:lnTo>
                    <a:pt x="331216" y="33909"/>
                  </a:lnTo>
                  <a:lnTo>
                    <a:pt x="16891" y="33909"/>
                  </a:lnTo>
                  <a:cubicBezTo>
                    <a:pt x="7620" y="33909"/>
                    <a:pt x="0" y="26289"/>
                    <a:pt x="0" y="16891"/>
                  </a:cubicBezTo>
                  <a:cubicBezTo>
                    <a:pt x="0" y="7493"/>
                    <a:pt x="7620" y="0"/>
                    <a:pt x="16891" y="0"/>
                  </a:cubicBezTo>
                  <a:lnTo>
                    <a:pt x="331216" y="0"/>
                  </a:lnTo>
                  <a:cubicBezTo>
                    <a:pt x="340614" y="0"/>
                    <a:pt x="348107" y="7620"/>
                    <a:pt x="348107" y="16891"/>
                  </a:cubicBezTo>
                  <a:lnTo>
                    <a:pt x="348107" y="439166"/>
                  </a:lnTo>
                  <a:cubicBezTo>
                    <a:pt x="348107" y="448564"/>
                    <a:pt x="340487" y="456057"/>
                    <a:pt x="331216" y="456057"/>
                  </a:cubicBezTo>
                  <a:lnTo>
                    <a:pt x="45466" y="456057"/>
                  </a:lnTo>
                  <a:cubicBezTo>
                    <a:pt x="36068" y="456057"/>
                    <a:pt x="28575" y="448437"/>
                    <a:pt x="28575" y="439166"/>
                  </a:cubicBezTo>
                  <a:cubicBezTo>
                    <a:pt x="28575" y="429895"/>
                    <a:pt x="36195" y="422275"/>
                    <a:pt x="45466" y="42227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32" id="32"/>
          <p:cNvSpPr/>
          <p:nvPr/>
        </p:nvSpPr>
        <p:spPr>
          <a:xfrm rot="420536">
            <a:off x="8366240" y="5121276"/>
            <a:ext cx="15611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rot="4807852">
            <a:off x="8366020" y="5076050"/>
            <a:ext cx="11114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rot="5108080">
            <a:off x="8399775" y="5018900"/>
            <a:ext cx="22460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8062023" y="5021263"/>
            <a:ext cx="266700" cy="335757"/>
          </a:xfrm>
          <a:custGeom>
            <a:avLst/>
            <a:gdLst/>
            <a:ahLst/>
            <a:cxnLst/>
            <a:rect r="r" b="b" t="t" l="l"/>
            <a:pathLst>
              <a:path h="335757" w="266700">
                <a:moveTo>
                  <a:pt x="0" y="0"/>
                </a:moveTo>
                <a:lnTo>
                  <a:pt x="266700" y="0"/>
                </a:lnTo>
                <a:lnTo>
                  <a:pt x="266700" y="335757"/>
                </a:lnTo>
                <a:lnTo>
                  <a:pt x="0" y="3357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164418" y="5021263"/>
            <a:ext cx="64295" cy="176212"/>
          </a:xfrm>
          <a:custGeom>
            <a:avLst/>
            <a:gdLst/>
            <a:ahLst/>
            <a:cxnLst/>
            <a:rect r="r" b="b" t="t" l="l"/>
            <a:pathLst>
              <a:path h="176212" w="64295">
                <a:moveTo>
                  <a:pt x="0" y="0"/>
                </a:moveTo>
                <a:lnTo>
                  <a:pt x="64294" y="0"/>
                </a:lnTo>
                <a:lnTo>
                  <a:pt x="64294" y="176213"/>
                </a:lnTo>
                <a:lnTo>
                  <a:pt x="0" y="176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7" id="37"/>
          <p:cNvSpPr/>
          <p:nvPr/>
        </p:nvSpPr>
        <p:spPr>
          <a:xfrm rot="4979463">
            <a:off x="8388777" y="5053325"/>
            <a:ext cx="15611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8152511" y="2582323"/>
            <a:ext cx="345282" cy="538164"/>
          </a:xfrm>
          <a:custGeom>
            <a:avLst/>
            <a:gdLst/>
            <a:ahLst/>
            <a:cxnLst/>
            <a:rect r="r" b="b" t="t" l="l"/>
            <a:pathLst>
              <a:path h="538164" w="345282">
                <a:moveTo>
                  <a:pt x="0" y="0"/>
                </a:moveTo>
                <a:lnTo>
                  <a:pt x="345282" y="0"/>
                </a:lnTo>
                <a:lnTo>
                  <a:pt x="345282" y="538164"/>
                </a:lnTo>
                <a:lnTo>
                  <a:pt x="0" y="5381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-10800000">
            <a:off x="4395701" y="20192"/>
            <a:ext cx="13904849" cy="10252708"/>
            <a:chOff x="0" y="0"/>
            <a:chExt cx="18539799" cy="1367027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8539816" cy="13670153"/>
            </a:xfrm>
            <a:custGeom>
              <a:avLst/>
              <a:gdLst/>
              <a:ahLst/>
              <a:cxnLst/>
              <a:rect r="r" b="b" t="t" l="l"/>
              <a:pathLst>
                <a:path h="13670153" w="18539816">
                  <a:moveTo>
                    <a:pt x="0" y="0"/>
                  </a:moveTo>
                  <a:lnTo>
                    <a:pt x="8937694" y="0"/>
                  </a:lnTo>
                  <a:lnTo>
                    <a:pt x="9043392" y="28956"/>
                  </a:lnTo>
                  <a:cubicBezTo>
                    <a:pt x="12094062" y="839089"/>
                    <a:pt x="14366914" y="2526792"/>
                    <a:pt x="15337695" y="3761105"/>
                  </a:cubicBezTo>
                  <a:cubicBezTo>
                    <a:pt x="16308476" y="4995418"/>
                    <a:pt x="14771007" y="6504813"/>
                    <a:pt x="14867421" y="7435469"/>
                  </a:cubicBezTo>
                  <a:cubicBezTo>
                    <a:pt x="14963837" y="8366125"/>
                    <a:pt x="15862209" y="8501126"/>
                    <a:pt x="15916450" y="9344914"/>
                  </a:cubicBezTo>
                  <a:cubicBezTo>
                    <a:pt x="15970692" y="10188702"/>
                    <a:pt x="14740770" y="11673967"/>
                    <a:pt x="15193006" y="12498451"/>
                  </a:cubicBezTo>
                  <a:cubicBezTo>
                    <a:pt x="15419124" y="12910693"/>
                    <a:pt x="17006193" y="13271119"/>
                    <a:pt x="18172857" y="13572489"/>
                  </a:cubicBezTo>
                  <a:lnTo>
                    <a:pt x="18539816" y="13670153"/>
                  </a:lnTo>
                  <a:lnTo>
                    <a:pt x="0" y="13670153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6098054" y="257302"/>
            <a:ext cx="11760341" cy="1582800"/>
            <a:chOff x="0" y="0"/>
            <a:chExt cx="15680455" cy="21104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5680455" cy="2110400"/>
            </a:xfrm>
            <a:custGeom>
              <a:avLst/>
              <a:gdLst/>
              <a:ahLst/>
              <a:cxnLst/>
              <a:rect r="r" b="b" t="t" l="l"/>
              <a:pathLst>
                <a:path h="2110400" w="15680455">
                  <a:moveTo>
                    <a:pt x="0" y="0"/>
                  </a:moveTo>
                  <a:lnTo>
                    <a:pt x="15680455" y="0"/>
                  </a:lnTo>
                  <a:lnTo>
                    <a:pt x="15680455" y="2110400"/>
                  </a:lnTo>
                  <a:lnTo>
                    <a:pt x="0" y="211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19050"/>
              <a:ext cx="15680455" cy="2091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104"/>
                </a:lnSpc>
              </a:pPr>
              <a:r>
                <a:rPr lang="en-US" b="true" sz="3800">
                  <a:solidFill>
                    <a:srgbClr val="1F1F1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Association Rules Scatter Plot: Support vs. Confidence (Coloured by Lift)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6680004" y="9534526"/>
            <a:ext cx="636600" cy="547800"/>
            <a:chOff x="0" y="0"/>
            <a:chExt cx="848800" cy="7304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48800" cy="730400"/>
            </a:xfrm>
            <a:custGeom>
              <a:avLst/>
              <a:gdLst/>
              <a:ahLst/>
              <a:cxnLst/>
              <a:rect r="r" b="b" t="t" l="l"/>
              <a:pathLst>
                <a:path h="730400" w="848800">
                  <a:moveTo>
                    <a:pt x="0" y="0"/>
                  </a:moveTo>
                  <a:lnTo>
                    <a:pt x="848800" y="0"/>
                  </a:lnTo>
                  <a:lnTo>
                    <a:pt x="848800" y="730400"/>
                  </a:lnTo>
                  <a:lnTo>
                    <a:pt x="0" y="73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848800" cy="7685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19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579498" y="10082212"/>
            <a:ext cx="837600" cy="204600"/>
            <a:chOff x="0" y="0"/>
            <a:chExt cx="1116800" cy="27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116838" cy="272796"/>
            </a:xfrm>
            <a:custGeom>
              <a:avLst/>
              <a:gdLst/>
              <a:ahLst/>
              <a:cxnLst/>
              <a:rect r="r" b="b" t="t" l="l"/>
              <a:pathLst>
                <a:path h="272796" w="1116838">
                  <a:moveTo>
                    <a:pt x="136398" y="0"/>
                  </a:moveTo>
                  <a:lnTo>
                    <a:pt x="980440" y="0"/>
                  </a:lnTo>
                  <a:cubicBezTo>
                    <a:pt x="1055751" y="0"/>
                    <a:pt x="1116838" y="61087"/>
                    <a:pt x="1116838" y="136398"/>
                  </a:cubicBezTo>
                  <a:lnTo>
                    <a:pt x="1116838" y="272796"/>
                  </a:lnTo>
                  <a:lnTo>
                    <a:pt x="0" y="272796"/>
                  </a:lnTo>
                  <a:lnTo>
                    <a:pt x="0" y="136398"/>
                  </a:lnTo>
                  <a:cubicBezTo>
                    <a:pt x="0" y="61087"/>
                    <a:pt x="61087" y="0"/>
                    <a:pt x="136398" y="0"/>
                  </a:cubicBezTo>
                  <a:close/>
                </a:path>
              </a:pathLst>
            </a:custGeom>
            <a:solidFill>
              <a:srgbClr val="0C046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9" id="49"/>
          <p:cNvGrpSpPr>
            <a:grpSpLocks noChangeAspect="true"/>
          </p:cNvGrpSpPr>
          <p:nvPr/>
        </p:nvGrpSpPr>
        <p:grpSpPr>
          <a:xfrm rot="0">
            <a:off x="254076" y="4496676"/>
            <a:ext cx="1276350" cy="1162050"/>
            <a:chOff x="0" y="0"/>
            <a:chExt cx="1701800" cy="15494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701800" cy="1549400"/>
            </a:xfrm>
            <a:custGeom>
              <a:avLst/>
              <a:gdLst/>
              <a:ahLst/>
              <a:cxnLst/>
              <a:rect r="r" b="b" t="t" l="l"/>
              <a:pathLst>
                <a:path h="1549400" w="1701800">
                  <a:moveTo>
                    <a:pt x="0" y="0"/>
                  </a:moveTo>
                  <a:lnTo>
                    <a:pt x="1701800" y="0"/>
                  </a:lnTo>
                  <a:lnTo>
                    <a:pt x="1701800" y="1549400"/>
                  </a:lnTo>
                  <a:lnTo>
                    <a:pt x="0" y="1549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51" id="51"/>
          <p:cNvGrpSpPr>
            <a:grpSpLocks noChangeAspect="true"/>
          </p:cNvGrpSpPr>
          <p:nvPr/>
        </p:nvGrpSpPr>
        <p:grpSpPr>
          <a:xfrm rot="0">
            <a:off x="403676" y="6680226"/>
            <a:ext cx="1238250" cy="1276350"/>
            <a:chOff x="0" y="0"/>
            <a:chExt cx="1651000" cy="1701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65100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651000">
                  <a:moveTo>
                    <a:pt x="0" y="0"/>
                  </a:moveTo>
                  <a:lnTo>
                    <a:pt x="1651000" y="0"/>
                  </a:lnTo>
                  <a:lnTo>
                    <a:pt x="1651000" y="1701800"/>
                  </a:lnTo>
                  <a:lnTo>
                    <a:pt x="0" y="1701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53" id="53"/>
          <p:cNvGrpSpPr>
            <a:grpSpLocks noChangeAspect="true"/>
          </p:cNvGrpSpPr>
          <p:nvPr/>
        </p:nvGrpSpPr>
        <p:grpSpPr>
          <a:xfrm rot="0">
            <a:off x="384626" y="2236926"/>
            <a:ext cx="1276350" cy="1238250"/>
            <a:chOff x="0" y="0"/>
            <a:chExt cx="1701800" cy="16510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701800" cy="1651000"/>
            </a:xfrm>
            <a:custGeom>
              <a:avLst/>
              <a:gdLst/>
              <a:ahLst/>
              <a:cxnLst/>
              <a:rect r="r" b="b" t="t" l="l"/>
              <a:pathLst>
                <a:path h="1651000" w="1701800">
                  <a:moveTo>
                    <a:pt x="0" y="0"/>
                  </a:moveTo>
                  <a:lnTo>
                    <a:pt x="1701800" y="0"/>
                  </a:lnTo>
                  <a:lnTo>
                    <a:pt x="1701800" y="1651000"/>
                  </a:lnTo>
                  <a:lnTo>
                    <a:pt x="0" y="165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7157127" y="1849627"/>
            <a:ext cx="10857300" cy="6012003"/>
            <a:chOff x="0" y="0"/>
            <a:chExt cx="7058354" cy="3908416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7058354" cy="3908416"/>
            </a:xfrm>
            <a:custGeom>
              <a:avLst/>
              <a:gdLst/>
              <a:ahLst/>
              <a:cxnLst/>
              <a:rect r="r" b="b" t="t" l="l"/>
              <a:pathLst>
                <a:path h="3908416" w="7058354">
                  <a:moveTo>
                    <a:pt x="6901658" y="0"/>
                  </a:moveTo>
                  <a:lnTo>
                    <a:pt x="156695" y="0"/>
                  </a:lnTo>
                  <a:cubicBezTo>
                    <a:pt x="70584" y="0"/>
                    <a:pt x="0" y="73013"/>
                    <a:pt x="0" y="162416"/>
                  </a:cubicBezTo>
                  <a:lnTo>
                    <a:pt x="0" y="3746000"/>
                  </a:lnTo>
                  <a:cubicBezTo>
                    <a:pt x="0" y="3835403"/>
                    <a:pt x="70584" y="3908416"/>
                    <a:pt x="156695" y="3908416"/>
                  </a:cubicBezTo>
                  <a:lnTo>
                    <a:pt x="6901658" y="3908416"/>
                  </a:lnTo>
                  <a:cubicBezTo>
                    <a:pt x="6987770" y="3908416"/>
                    <a:pt x="7058354" y="3835403"/>
                    <a:pt x="7058354" y="3746000"/>
                  </a:cubicBezTo>
                  <a:lnTo>
                    <a:pt x="7058354" y="162416"/>
                  </a:lnTo>
                  <a:cubicBezTo>
                    <a:pt x="7058354" y="73013"/>
                    <a:pt x="6987770" y="0"/>
                    <a:pt x="6901658" y="0"/>
                  </a:cubicBezTo>
                  <a:close/>
                </a:path>
              </a:pathLst>
            </a:custGeom>
            <a:blipFill>
              <a:blip r:embed="rId15"/>
              <a:stretch>
                <a:fillRect l="0" t="-1243" r="0" b="-1243"/>
              </a:stretch>
            </a:blipFill>
          </p:spPr>
        </p:sp>
      </p:grpSp>
      <p:sp>
        <p:nvSpPr>
          <p:cNvPr name="TextBox 57" id="57"/>
          <p:cNvSpPr txBox="true"/>
          <p:nvPr/>
        </p:nvSpPr>
        <p:spPr>
          <a:xfrm rot="0">
            <a:off x="1752401" y="6922040"/>
            <a:ext cx="5125350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model effectively filters out random incidents to highlight systematic patterns.</a:t>
            </a:r>
          </a:p>
          <a:p>
            <a:pPr algn="l">
              <a:lnSpc>
                <a:spcPts val="2640"/>
              </a:lnSpc>
            </a:pPr>
          </a:p>
        </p:txBody>
      </p:sp>
      <p:sp>
        <p:nvSpPr>
          <p:cNvPr name="TextBox 58" id="58"/>
          <p:cNvSpPr txBox="true"/>
          <p:nvPr/>
        </p:nvSpPr>
        <p:spPr>
          <a:xfrm rot="0">
            <a:off x="16843743" y="960998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name="Freeform 59" id="59"/>
          <p:cNvSpPr/>
          <p:nvPr/>
        </p:nvSpPr>
        <p:spPr>
          <a:xfrm flipH="false" flipV="false" rot="0">
            <a:off x="17187103" y="257302"/>
            <a:ext cx="1100897" cy="1183984"/>
          </a:xfrm>
          <a:custGeom>
            <a:avLst/>
            <a:gdLst/>
            <a:ahLst/>
            <a:cxnLst/>
            <a:rect r="r" b="b" t="t" l="l"/>
            <a:pathLst>
              <a:path h="1183984" w="1100897">
                <a:moveTo>
                  <a:pt x="0" y="0"/>
                </a:moveTo>
                <a:lnTo>
                  <a:pt x="1100897" y="0"/>
                </a:lnTo>
                <a:lnTo>
                  <a:pt x="1100897" y="1183984"/>
                </a:lnTo>
                <a:lnTo>
                  <a:pt x="0" y="118398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30392">
                <a:alpha val="85882"/>
              </a:srgbClr>
            </a:gs>
            <a:gs pos="81000">
              <a:srgbClr val="0C0466">
                <a:alpha val="83921"/>
              </a:srgbClr>
            </a:gs>
            <a:gs pos="100000">
              <a:srgbClr val="0C0466">
                <a:alpha val="83921"/>
              </a:srgbClr>
            </a:gs>
          </a:gsLst>
          <a:lin ang="1800004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79498" y="10082212"/>
            <a:ext cx="837458" cy="204788"/>
            <a:chOff x="0" y="0"/>
            <a:chExt cx="1116611" cy="273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584" cy="273050"/>
            </a:xfrm>
            <a:custGeom>
              <a:avLst/>
              <a:gdLst/>
              <a:ahLst/>
              <a:cxnLst/>
              <a:rect r="r" b="b" t="t" l="l"/>
              <a:pathLst>
                <a:path h="273050" w="1116584">
                  <a:moveTo>
                    <a:pt x="136525" y="0"/>
                  </a:moveTo>
                  <a:lnTo>
                    <a:pt x="980059" y="0"/>
                  </a:lnTo>
                  <a:cubicBezTo>
                    <a:pt x="1055497" y="0"/>
                    <a:pt x="1116584" y="61087"/>
                    <a:pt x="1116584" y="136525"/>
                  </a:cubicBezTo>
                  <a:lnTo>
                    <a:pt x="1116584" y="273050"/>
                  </a:lnTo>
                  <a:lnTo>
                    <a:pt x="0" y="273050"/>
                  </a:lnTo>
                  <a:lnTo>
                    <a:pt x="0" y="136525"/>
                  </a:lnTo>
                  <a:cubicBezTo>
                    <a:pt x="0" y="61087"/>
                    <a:pt x="61087" y="0"/>
                    <a:pt x="136525" y="0"/>
                  </a:cubicBezTo>
                  <a:close/>
                </a:path>
              </a:pathLst>
            </a:custGeom>
            <a:solidFill>
              <a:srgbClr val="0C046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24" y="1983130"/>
            <a:ext cx="9220050" cy="1695600"/>
            <a:chOff x="0" y="0"/>
            <a:chExt cx="12293400" cy="2260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293473" cy="2260854"/>
            </a:xfrm>
            <a:custGeom>
              <a:avLst/>
              <a:gdLst/>
              <a:ahLst/>
              <a:cxnLst/>
              <a:rect r="r" b="b" t="t" l="l"/>
              <a:pathLst>
                <a:path h="2260854" w="12293473">
                  <a:moveTo>
                    <a:pt x="0" y="1130427"/>
                  </a:moveTo>
                  <a:cubicBezTo>
                    <a:pt x="0" y="506095"/>
                    <a:pt x="506095" y="0"/>
                    <a:pt x="1130427" y="0"/>
                  </a:cubicBezTo>
                  <a:lnTo>
                    <a:pt x="11163046" y="0"/>
                  </a:lnTo>
                  <a:cubicBezTo>
                    <a:pt x="11787377" y="0"/>
                    <a:pt x="12293473" y="506095"/>
                    <a:pt x="12293473" y="1130427"/>
                  </a:cubicBezTo>
                  <a:cubicBezTo>
                    <a:pt x="12293473" y="1754759"/>
                    <a:pt x="11787378" y="2260854"/>
                    <a:pt x="11163046" y="2260854"/>
                  </a:cubicBezTo>
                  <a:lnTo>
                    <a:pt x="1130427" y="2260854"/>
                  </a:lnTo>
                  <a:cubicBezTo>
                    <a:pt x="506095" y="2260854"/>
                    <a:pt x="0" y="1754759"/>
                    <a:pt x="0" y="1130427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-24" y="4240213"/>
            <a:ext cx="9220050" cy="1695600"/>
            <a:chOff x="0" y="0"/>
            <a:chExt cx="12293400" cy="2260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93473" cy="2260854"/>
            </a:xfrm>
            <a:custGeom>
              <a:avLst/>
              <a:gdLst/>
              <a:ahLst/>
              <a:cxnLst/>
              <a:rect r="r" b="b" t="t" l="l"/>
              <a:pathLst>
                <a:path h="2260854" w="12293473">
                  <a:moveTo>
                    <a:pt x="0" y="1130427"/>
                  </a:moveTo>
                  <a:cubicBezTo>
                    <a:pt x="0" y="506095"/>
                    <a:pt x="506095" y="0"/>
                    <a:pt x="1130427" y="0"/>
                  </a:cubicBezTo>
                  <a:lnTo>
                    <a:pt x="11163046" y="0"/>
                  </a:lnTo>
                  <a:cubicBezTo>
                    <a:pt x="11787377" y="0"/>
                    <a:pt x="12293473" y="506095"/>
                    <a:pt x="12293473" y="1130427"/>
                  </a:cubicBezTo>
                  <a:cubicBezTo>
                    <a:pt x="12293473" y="1754759"/>
                    <a:pt x="11787378" y="2260854"/>
                    <a:pt x="11163046" y="2260854"/>
                  </a:cubicBezTo>
                  <a:lnTo>
                    <a:pt x="1130427" y="2260854"/>
                  </a:lnTo>
                  <a:cubicBezTo>
                    <a:pt x="506095" y="2260854"/>
                    <a:pt x="0" y="1754759"/>
                    <a:pt x="0" y="1130427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-76050" y="6497788"/>
            <a:ext cx="7933286" cy="1624521"/>
            <a:chOff x="0" y="0"/>
            <a:chExt cx="12293400" cy="25173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93473" cy="2517408"/>
            </a:xfrm>
            <a:custGeom>
              <a:avLst/>
              <a:gdLst/>
              <a:ahLst/>
              <a:cxnLst/>
              <a:rect r="r" b="b" t="t" l="l"/>
              <a:pathLst>
                <a:path h="2517408" w="12293473">
                  <a:moveTo>
                    <a:pt x="0" y="1258707"/>
                  </a:moveTo>
                  <a:cubicBezTo>
                    <a:pt x="0" y="563526"/>
                    <a:pt x="506095" y="0"/>
                    <a:pt x="1130427" y="0"/>
                  </a:cubicBezTo>
                  <a:lnTo>
                    <a:pt x="11163046" y="0"/>
                  </a:lnTo>
                  <a:cubicBezTo>
                    <a:pt x="11787377" y="0"/>
                    <a:pt x="12293473" y="563526"/>
                    <a:pt x="12293473" y="1258707"/>
                  </a:cubicBezTo>
                  <a:cubicBezTo>
                    <a:pt x="12293473" y="1953888"/>
                    <a:pt x="11787378" y="2517408"/>
                    <a:pt x="11163046" y="2517408"/>
                  </a:cubicBezTo>
                  <a:lnTo>
                    <a:pt x="1130427" y="2517408"/>
                  </a:lnTo>
                  <a:cubicBezTo>
                    <a:pt x="506095" y="2517408"/>
                    <a:pt x="0" y="1953888"/>
                    <a:pt x="0" y="1258707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8102505" y="7060153"/>
            <a:ext cx="176100" cy="178800"/>
            <a:chOff x="0" y="0"/>
            <a:chExt cx="234800" cy="238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127" y="0"/>
              <a:ext cx="243459" cy="246888"/>
            </a:xfrm>
            <a:custGeom>
              <a:avLst/>
              <a:gdLst/>
              <a:ahLst/>
              <a:cxnLst/>
              <a:rect r="r" b="b" t="t" l="l"/>
              <a:pathLst>
                <a:path h="246888" w="243459">
                  <a:moveTo>
                    <a:pt x="127" y="123444"/>
                  </a:moveTo>
                  <a:cubicBezTo>
                    <a:pt x="127" y="55499"/>
                    <a:pt x="54356" y="0"/>
                    <a:pt x="121793" y="0"/>
                  </a:cubicBezTo>
                  <a:lnTo>
                    <a:pt x="121793" y="16891"/>
                  </a:lnTo>
                  <a:lnTo>
                    <a:pt x="121793" y="0"/>
                  </a:lnTo>
                  <a:cubicBezTo>
                    <a:pt x="189230" y="0"/>
                    <a:pt x="243459" y="55499"/>
                    <a:pt x="243459" y="123444"/>
                  </a:cubicBezTo>
                  <a:cubicBezTo>
                    <a:pt x="243459" y="191389"/>
                    <a:pt x="189230" y="246888"/>
                    <a:pt x="121793" y="246888"/>
                  </a:cubicBezTo>
                  <a:lnTo>
                    <a:pt x="121793" y="229870"/>
                  </a:lnTo>
                  <a:lnTo>
                    <a:pt x="121793" y="246761"/>
                  </a:lnTo>
                  <a:cubicBezTo>
                    <a:pt x="54356" y="246888"/>
                    <a:pt x="127" y="191389"/>
                    <a:pt x="127" y="123444"/>
                  </a:cubicBezTo>
                  <a:lnTo>
                    <a:pt x="17018" y="123444"/>
                  </a:lnTo>
                  <a:lnTo>
                    <a:pt x="31750" y="131699"/>
                  </a:lnTo>
                  <a:cubicBezTo>
                    <a:pt x="27940" y="138430"/>
                    <a:pt x="20193" y="141732"/>
                    <a:pt x="12700" y="139827"/>
                  </a:cubicBezTo>
                  <a:cubicBezTo>
                    <a:pt x="5207" y="137922"/>
                    <a:pt x="0" y="131191"/>
                    <a:pt x="0" y="123444"/>
                  </a:cubicBezTo>
                  <a:moveTo>
                    <a:pt x="33909" y="123444"/>
                  </a:moveTo>
                  <a:lnTo>
                    <a:pt x="17018" y="123444"/>
                  </a:lnTo>
                  <a:lnTo>
                    <a:pt x="2286" y="115189"/>
                  </a:lnTo>
                  <a:cubicBezTo>
                    <a:pt x="6096" y="108458"/>
                    <a:pt x="13843" y="105156"/>
                    <a:pt x="21336" y="107061"/>
                  </a:cubicBezTo>
                  <a:cubicBezTo>
                    <a:pt x="28829" y="108966"/>
                    <a:pt x="34036" y="115697"/>
                    <a:pt x="34036" y="123444"/>
                  </a:cubicBezTo>
                  <a:cubicBezTo>
                    <a:pt x="34036" y="173228"/>
                    <a:pt x="73660" y="212979"/>
                    <a:pt x="121793" y="212979"/>
                  </a:cubicBezTo>
                  <a:cubicBezTo>
                    <a:pt x="170053" y="212979"/>
                    <a:pt x="209550" y="173101"/>
                    <a:pt x="209550" y="123444"/>
                  </a:cubicBezTo>
                  <a:lnTo>
                    <a:pt x="226441" y="123444"/>
                  </a:lnTo>
                  <a:lnTo>
                    <a:pt x="209550" y="123444"/>
                  </a:lnTo>
                  <a:cubicBezTo>
                    <a:pt x="209550" y="73660"/>
                    <a:pt x="169926" y="33909"/>
                    <a:pt x="121793" y="33909"/>
                  </a:cubicBezTo>
                  <a:lnTo>
                    <a:pt x="121793" y="16891"/>
                  </a:lnTo>
                  <a:lnTo>
                    <a:pt x="121793" y="33909"/>
                  </a:lnTo>
                  <a:cubicBezTo>
                    <a:pt x="73533" y="33909"/>
                    <a:pt x="34036" y="73787"/>
                    <a:pt x="34036" y="12344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057261" y="7264940"/>
            <a:ext cx="266700" cy="333375"/>
          </a:xfrm>
          <a:custGeom>
            <a:avLst/>
            <a:gdLst/>
            <a:ahLst/>
            <a:cxnLst/>
            <a:rect r="r" b="b" t="t" l="l"/>
            <a:pathLst>
              <a:path h="333375" w="266700">
                <a:moveTo>
                  <a:pt x="0" y="0"/>
                </a:moveTo>
                <a:lnTo>
                  <a:pt x="266700" y="0"/>
                </a:lnTo>
                <a:lnTo>
                  <a:pt x="266700" y="333376"/>
                </a:lnTo>
                <a:lnTo>
                  <a:pt x="0" y="3333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57273" y="7264940"/>
            <a:ext cx="64295" cy="176212"/>
          </a:xfrm>
          <a:custGeom>
            <a:avLst/>
            <a:gdLst/>
            <a:ahLst/>
            <a:cxnLst/>
            <a:rect r="r" b="b" t="t" l="l"/>
            <a:pathLst>
              <a:path h="176212" w="64295">
                <a:moveTo>
                  <a:pt x="0" y="0"/>
                </a:moveTo>
                <a:lnTo>
                  <a:pt x="64295" y="0"/>
                </a:lnTo>
                <a:lnTo>
                  <a:pt x="64295" y="176213"/>
                </a:lnTo>
                <a:lnTo>
                  <a:pt x="0" y="1762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428736" y="7236366"/>
            <a:ext cx="64295" cy="69057"/>
            <a:chOff x="0" y="0"/>
            <a:chExt cx="85726" cy="920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16891"/>
              <a:ext cx="94234" cy="83568"/>
            </a:xfrm>
            <a:custGeom>
              <a:avLst/>
              <a:gdLst/>
              <a:ahLst/>
              <a:cxnLst/>
              <a:rect r="r" b="b" t="t" l="l"/>
              <a:pathLst>
                <a:path h="83568" w="94234">
                  <a:moveTo>
                    <a:pt x="94234" y="0"/>
                  </a:moveTo>
                  <a:lnTo>
                    <a:pt x="94234" y="66675"/>
                  </a:lnTo>
                  <a:cubicBezTo>
                    <a:pt x="94234" y="76073"/>
                    <a:pt x="86614" y="83566"/>
                    <a:pt x="77343" y="83566"/>
                  </a:cubicBezTo>
                  <a:lnTo>
                    <a:pt x="16891" y="83566"/>
                  </a:lnTo>
                  <a:cubicBezTo>
                    <a:pt x="7620" y="83693"/>
                    <a:pt x="0" y="76073"/>
                    <a:pt x="0" y="66675"/>
                  </a:cubicBezTo>
                  <a:lnTo>
                    <a:pt x="0" y="0"/>
                  </a:lnTo>
                  <a:lnTo>
                    <a:pt x="33909" y="0"/>
                  </a:lnTo>
                  <a:lnTo>
                    <a:pt x="33909" y="66675"/>
                  </a:lnTo>
                  <a:lnTo>
                    <a:pt x="16891" y="66675"/>
                  </a:lnTo>
                  <a:lnTo>
                    <a:pt x="16891" y="49784"/>
                  </a:lnTo>
                  <a:lnTo>
                    <a:pt x="77216" y="49784"/>
                  </a:lnTo>
                  <a:lnTo>
                    <a:pt x="77216" y="66675"/>
                  </a:lnTo>
                  <a:lnTo>
                    <a:pt x="60325" y="66675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8383492" y="7105398"/>
            <a:ext cx="154950" cy="154950"/>
            <a:chOff x="0" y="0"/>
            <a:chExt cx="206600" cy="206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5138" cy="215138"/>
            </a:xfrm>
            <a:custGeom>
              <a:avLst/>
              <a:gdLst/>
              <a:ahLst/>
              <a:cxnLst/>
              <a:rect r="r" b="b" t="t" l="l"/>
              <a:pathLst>
                <a:path h="215138" w="215138">
                  <a:moveTo>
                    <a:pt x="0" y="107569"/>
                  </a:moveTo>
                  <a:cubicBezTo>
                    <a:pt x="0" y="48133"/>
                    <a:pt x="48133" y="0"/>
                    <a:pt x="107569" y="0"/>
                  </a:cubicBezTo>
                  <a:lnTo>
                    <a:pt x="107569" y="16891"/>
                  </a:lnTo>
                  <a:lnTo>
                    <a:pt x="107569" y="0"/>
                  </a:lnTo>
                  <a:cubicBezTo>
                    <a:pt x="167005" y="0"/>
                    <a:pt x="215138" y="48133"/>
                    <a:pt x="215138" y="107569"/>
                  </a:cubicBezTo>
                  <a:cubicBezTo>
                    <a:pt x="215138" y="167005"/>
                    <a:pt x="167005" y="215138"/>
                    <a:pt x="107569" y="215138"/>
                  </a:cubicBezTo>
                  <a:lnTo>
                    <a:pt x="107569" y="198120"/>
                  </a:lnTo>
                  <a:lnTo>
                    <a:pt x="107569" y="215011"/>
                  </a:lnTo>
                  <a:cubicBezTo>
                    <a:pt x="48133" y="215011"/>
                    <a:pt x="0" y="166878"/>
                    <a:pt x="0" y="107569"/>
                  </a:cubicBezTo>
                  <a:lnTo>
                    <a:pt x="16891" y="107569"/>
                  </a:lnTo>
                  <a:lnTo>
                    <a:pt x="31623" y="115824"/>
                  </a:lnTo>
                  <a:cubicBezTo>
                    <a:pt x="27813" y="122555"/>
                    <a:pt x="20066" y="125857"/>
                    <a:pt x="12573" y="123952"/>
                  </a:cubicBezTo>
                  <a:cubicBezTo>
                    <a:pt x="5080" y="122047"/>
                    <a:pt x="0" y="115189"/>
                    <a:pt x="0" y="107569"/>
                  </a:cubicBezTo>
                  <a:moveTo>
                    <a:pt x="33909" y="107569"/>
                  </a:moveTo>
                  <a:lnTo>
                    <a:pt x="16891" y="107569"/>
                  </a:lnTo>
                  <a:lnTo>
                    <a:pt x="2159" y="99187"/>
                  </a:lnTo>
                  <a:cubicBezTo>
                    <a:pt x="5969" y="92456"/>
                    <a:pt x="13716" y="89154"/>
                    <a:pt x="21209" y="91059"/>
                  </a:cubicBezTo>
                  <a:cubicBezTo>
                    <a:pt x="28702" y="92964"/>
                    <a:pt x="33909" y="99695"/>
                    <a:pt x="33909" y="107442"/>
                  </a:cubicBezTo>
                  <a:cubicBezTo>
                    <a:pt x="33909" y="148082"/>
                    <a:pt x="66929" y="181102"/>
                    <a:pt x="107569" y="181102"/>
                  </a:cubicBezTo>
                  <a:cubicBezTo>
                    <a:pt x="148209" y="181102"/>
                    <a:pt x="181229" y="148082"/>
                    <a:pt x="181229" y="107442"/>
                  </a:cubicBezTo>
                  <a:lnTo>
                    <a:pt x="198120" y="107442"/>
                  </a:lnTo>
                  <a:lnTo>
                    <a:pt x="181229" y="107442"/>
                  </a:lnTo>
                  <a:cubicBezTo>
                    <a:pt x="181229" y="66802"/>
                    <a:pt x="148209" y="33782"/>
                    <a:pt x="107569" y="33782"/>
                  </a:cubicBezTo>
                  <a:lnTo>
                    <a:pt x="107569" y="16891"/>
                  </a:lnTo>
                  <a:lnTo>
                    <a:pt x="107569" y="33909"/>
                  </a:lnTo>
                  <a:cubicBezTo>
                    <a:pt x="66929" y="33909"/>
                    <a:pt x="33909" y="66929"/>
                    <a:pt x="33909" y="10756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18" id="18"/>
          <p:cNvSpPr/>
          <p:nvPr/>
        </p:nvSpPr>
        <p:spPr>
          <a:xfrm rot="3893434">
            <a:off x="8437246" y="7070953"/>
            <a:ext cx="44892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8100000">
            <a:off x="8516611" y="7101816"/>
            <a:ext cx="5048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1506565">
            <a:off x="8550271" y="7183978"/>
            <a:ext cx="44892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2700000">
            <a:off x="8354667" y="7101816"/>
            <a:ext cx="5048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8107268" y="4818856"/>
            <a:ext cx="176100" cy="176100"/>
            <a:chOff x="0" y="0"/>
            <a:chExt cx="234800" cy="234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332" cy="243332"/>
            </a:xfrm>
            <a:custGeom>
              <a:avLst/>
              <a:gdLst/>
              <a:ahLst/>
              <a:cxnLst/>
              <a:rect r="r" b="b" t="t" l="l"/>
              <a:pathLst>
                <a:path h="243332" w="243332">
                  <a:moveTo>
                    <a:pt x="0" y="121666"/>
                  </a:moveTo>
                  <a:cubicBezTo>
                    <a:pt x="0" y="54483"/>
                    <a:pt x="54483" y="0"/>
                    <a:pt x="121666" y="0"/>
                  </a:cubicBezTo>
                  <a:lnTo>
                    <a:pt x="121666" y="16891"/>
                  </a:lnTo>
                  <a:lnTo>
                    <a:pt x="121666" y="0"/>
                  </a:lnTo>
                  <a:cubicBezTo>
                    <a:pt x="188849" y="0"/>
                    <a:pt x="243332" y="54483"/>
                    <a:pt x="243332" y="121666"/>
                  </a:cubicBezTo>
                  <a:cubicBezTo>
                    <a:pt x="243332" y="188849"/>
                    <a:pt x="188849" y="243332"/>
                    <a:pt x="121666" y="243332"/>
                  </a:cubicBezTo>
                  <a:lnTo>
                    <a:pt x="121666" y="226314"/>
                  </a:lnTo>
                  <a:lnTo>
                    <a:pt x="121666" y="243205"/>
                  </a:lnTo>
                  <a:cubicBezTo>
                    <a:pt x="54483" y="243205"/>
                    <a:pt x="0" y="188849"/>
                    <a:pt x="0" y="121666"/>
                  </a:cubicBezTo>
                  <a:lnTo>
                    <a:pt x="16891" y="121666"/>
                  </a:lnTo>
                  <a:lnTo>
                    <a:pt x="28194" y="134366"/>
                  </a:lnTo>
                  <a:cubicBezTo>
                    <a:pt x="23241" y="138811"/>
                    <a:pt x="16129" y="139827"/>
                    <a:pt x="10033" y="137160"/>
                  </a:cubicBezTo>
                  <a:cubicBezTo>
                    <a:pt x="3937" y="134493"/>
                    <a:pt x="0" y="128270"/>
                    <a:pt x="0" y="121666"/>
                  </a:cubicBezTo>
                  <a:moveTo>
                    <a:pt x="33909" y="121666"/>
                  </a:moveTo>
                  <a:lnTo>
                    <a:pt x="16891" y="121666"/>
                  </a:lnTo>
                  <a:lnTo>
                    <a:pt x="5588" y="108966"/>
                  </a:lnTo>
                  <a:cubicBezTo>
                    <a:pt x="10541" y="104521"/>
                    <a:pt x="17653" y="103505"/>
                    <a:pt x="23749" y="106172"/>
                  </a:cubicBezTo>
                  <a:cubicBezTo>
                    <a:pt x="29845" y="108839"/>
                    <a:pt x="33782" y="114935"/>
                    <a:pt x="33782" y="121666"/>
                  </a:cubicBezTo>
                  <a:cubicBezTo>
                    <a:pt x="33782" y="170180"/>
                    <a:pt x="73025" y="209423"/>
                    <a:pt x="121539" y="209423"/>
                  </a:cubicBezTo>
                  <a:cubicBezTo>
                    <a:pt x="170053" y="209423"/>
                    <a:pt x="209296" y="170180"/>
                    <a:pt x="209296" y="121666"/>
                  </a:cubicBezTo>
                  <a:lnTo>
                    <a:pt x="226187" y="121666"/>
                  </a:lnTo>
                  <a:lnTo>
                    <a:pt x="209296" y="121666"/>
                  </a:lnTo>
                  <a:cubicBezTo>
                    <a:pt x="209296" y="73152"/>
                    <a:pt x="170053" y="33909"/>
                    <a:pt x="121539" y="33909"/>
                  </a:cubicBezTo>
                  <a:lnTo>
                    <a:pt x="121539" y="16891"/>
                  </a:lnTo>
                  <a:lnTo>
                    <a:pt x="121539" y="33909"/>
                  </a:lnTo>
                  <a:cubicBezTo>
                    <a:pt x="73025" y="33909"/>
                    <a:pt x="33782" y="73152"/>
                    <a:pt x="33782" y="12166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8333486" y="4840288"/>
            <a:ext cx="254795" cy="335757"/>
            <a:chOff x="0" y="0"/>
            <a:chExt cx="339726" cy="44767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48107" cy="456057"/>
            </a:xfrm>
            <a:custGeom>
              <a:avLst/>
              <a:gdLst/>
              <a:ahLst/>
              <a:cxnLst/>
              <a:rect r="r" b="b" t="t" l="l"/>
              <a:pathLst>
                <a:path h="456057" w="348107">
                  <a:moveTo>
                    <a:pt x="45466" y="422275"/>
                  </a:moveTo>
                  <a:lnTo>
                    <a:pt x="331216" y="422275"/>
                  </a:lnTo>
                  <a:lnTo>
                    <a:pt x="331216" y="439166"/>
                  </a:lnTo>
                  <a:lnTo>
                    <a:pt x="314325" y="439166"/>
                  </a:lnTo>
                  <a:lnTo>
                    <a:pt x="314325" y="16891"/>
                  </a:lnTo>
                  <a:lnTo>
                    <a:pt x="331216" y="16891"/>
                  </a:lnTo>
                  <a:lnTo>
                    <a:pt x="331216" y="33909"/>
                  </a:lnTo>
                  <a:lnTo>
                    <a:pt x="16891" y="33909"/>
                  </a:lnTo>
                  <a:cubicBezTo>
                    <a:pt x="7620" y="33909"/>
                    <a:pt x="0" y="26289"/>
                    <a:pt x="0" y="16891"/>
                  </a:cubicBezTo>
                  <a:cubicBezTo>
                    <a:pt x="0" y="7493"/>
                    <a:pt x="7620" y="0"/>
                    <a:pt x="16891" y="0"/>
                  </a:cubicBezTo>
                  <a:lnTo>
                    <a:pt x="331216" y="0"/>
                  </a:lnTo>
                  <a:cubicBezTo>
                    <a:pt x="340614" y="0"/>
                    <a:pt x="348107" y="7620"/>
                    <a:pt x="348107" y="16891"/>
                  </a:cubicBezTo>
                  <a:lnTo>
                    <a:pt x="348107" y="439166"/>
                  </a:lnTo>
                  <a:cubicBezTo>
                    <a:pt x="348107" y="448564"/>
                    <a:pt x="340487" y="456057"/>
                    <a:pt x="331216" y="456057"/>
                  </a:cubicBezTo>
                  <a:lnTo>
                    <a:pt x="45466" y="456057"/>
                  </a:lnTo>
                  <a:cubicBezTo>
                    <a:pt x="36068" y="456057"/>
                    <a:pt x="28575" y="448437"/>
                    <a:pt x="28575" y="439166"/>
                  </a:cubicBezTo>
                  <a:cubicBezTo>
                    <a:pt x="28575" y="429895"/>
                    <a:pt x="36195" y="422275"/>
                    <a:pt x="45466" y="42227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26" id="26"/>
          <p:cNvSpPr/>
          <p:nvPr/>
        </p:nvSpPr>
        <p:spPr>
          <a:xfrm rot="420536">
            <a:off x="8366240" y="5121276"/>
            <a:ext cx="15611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4807852">
            <a:off x="8366020" y="5076050"/>
            <a:ext cx="11114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5108080">
            <a:off x="8399775" y="5018900"/>
            <a:ext cx="22460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8062023" y="5021263"/>
            <a:ext cx="266700" cy="335757"/>
          </a:xfrm>
          <a:custGeom>
            <a:avLst/>
            <a:gdLst/>
            <a:ahLst/>
            <a:cxnLst/>
            <a:rect r="r" b="b" t="t" l="l"/>
            <a:pathLst>
              <a:path h="335757" w="266700">
                <a:moveTo>
                  <a:pt x="0" y="0"/>
                </a:moveTo>
                <a:lnTo>
                  <a:pt x="266700" y="0"/>
                </a:lnTo>
                <a:lnTo>
                  <a:pt x="266700" y="335757"/>
                </a:lnTo>
                <a:lnTo>
                  <a:pt x="0" y="3357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164418" y="5021263"/>
            <a:ext cx="64295" cy="176212"/>
          </a:xfrm>
          <a:custGeom>
            <a:avLst/>
            <a:gdLst/>
            <a:ahLst/>
            <a:cxnLst/>
            <a:rect r="r" b="b" t="t" l="l"/>
            <a:pathLst>
              <a:path h="176212" w="64295">
                <a:moveTo>
                  <a:pt x="0" y="0"/>
                </a:moveTo>
                <a:lnTo>
                  <a:pt x="64294" y="0"/>
                </a:lnTo>
                <a:lnTo>
                  <a:pt x="64294" y="176213"/>
                </a:lnTo>
                <a:lnTo>
                  <a:pt x="0" y="1762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1" id="31"/>
          <p:cNvSpPr/>
          <p:nvPr/>
        </p:nvSpPr>
        <p:spPr>
          <a:xfrm rot="4979463">
            <a:off x="8388777" y="5053325"/>
            <a:ext cx="15611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8152511" y="2582323"/>
            <a:ext cx="345282" cy="538164"/>
          </a:xfrm>
          <a:custGeom>
            <a:avLst/>
            <a:gdLst/>
            <a:ahLst/>
            <a:cxnLst/>
            <a:rect r="r" b="b" t="t" l="l"/>
            <a:pathLst>
              <a:path h="538164" w="345282">
                <a:moveTo>
                  <a:pt x="0" y="0"/>
                </a:moveTo>
                <a:lnTo>
                  <a:pt x="345282" y="0"/>
                </a:lnTo>
                <a:lnTo>
                  <a:pt x="345282" y="538164"/>
                </a:lnTo>
                <a:lnTo>
                  <a:pt x="0" y="5381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-10800000">
            <a:off x="4093867" y="-219448"/>
            <a:ext cx="14501608" cy="10252708"/>
            <a:chOff x="0" y="0"/>
            <a:chExt cx="19335478" cy="1367027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335494" cy="13670153"/>
            </a:xfrm>
            <a:custGeom>
              <a:avLst/>
              <a:gdLst/>
              <a:ahLst/>
              <a:cxnLst/>
              <a:rect r="r" b="b" t="t" l="l"/>
              <a:pathLst>
                <a:path h="13670153" w="19335494">
                  <a:moveTo>
                    <a:pt x="0" y="0"/>
                  </a:moveTo>
                  <a:lnTo>
                    <a:pt x="9321276" y="0"/>
                  </a:lnTo>
                  <a:lnTo>
                    <a:pt x="9431510" y="28956"/>
                  </a:lnTo>
                  <a:cubicBezTo>
                    <a:pt x="12613107" y="839089"/>
                    <a:pt x="14983502" y="2526792"/>
                    <a:pt x="15995948" y="3761105"/>
                  </a:cubicBezTo>
                  <a:cubicBezTo>
                    <a:pt x="17008393" y="4995418"/>
                    <a:pt x="15404940" y="6504813"/>
                    <a:pt x="15505491" y="7435469"/>
                  </a:cubicBezTo>
                  <a:cubicBezTo>
                    <a:pt x="15606044" y="8366125"/>
                    <a:pt x="16542972" y="8501126"/>
                    <a:pt x="16599543" y="9344914"/>
                  </a:cubicBezTo>
                  <a:cubicBezTo>
                    <a:pt x="16656112" y="10188702"/>
                    <a:pt x="15373404" y="11673967"/>
                    <a:pt x="15845048" y="12498451"/>
                  </a:cubicBezTo>
                  <a:cubicBezTo>
                    <a:pt x="16080871" y="12910693"/>
                    <a:pt x="17736052" y="13271119"/>
                    <a:pt x="18952787" y="13572489"/>
                  </a:cubicBezTo>
                  <a:lnTo>
                    <a:pt x="19335494" y="13670153"/>
                  </a:lnTo>
                  <a:lnTo>
                    <a:pt x="0" y="13670153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7102332" y="324130"/>
            <a:ext cx="11419200" cy="1582800"/>
            <a:chOff x="0" y="0"/>
            <a:chExt cx="15225600" cy="2110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225601" cy="2110400"/>
            </a:xfrm>
            <a:custGeom>
              <a:avLst/>
              <a:gdLst/>
              <a:ahLst/>
              <a:cxnLst/>
              <a:rect r="r" b="b" t="t" l="l"/>
              <a:pathLst>
                <a:path h="2110400" w="15225601">
                  <a:moveTo>
                    <a:pt x="0" y="0"/>
                  </a:moveTo>
                  <a:lnTo>
                    <a:pt x="15225601" y="0"/>
                  </a:lnTo>
                  <a:lnTo>
                    <a:pt x="15225601" y="2110400"/>
                  </a:lnTo>
                  <a:lnTo>
                    <a:pt x="0" y="211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28575"/>
              <a:ext cx="15225600" cy="20818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968"/>
                </a:lnSpc>
              </a:pPr>
              <a:r>
                <a:rPr lang="en-US" b="true" sz="4600">
                  <a:solidFill>
                    <a:srgbClr val="1F1F1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Decision Tree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6680004" y="9534526"/>
            <a:ext cx="636600" cy="547800"/>
            <a:chOff x="0" y="0"/>
            <a:chExt cx="848800" cy="7304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48800" cy="730400"/>
            </a:xfrm>
            <a:custGeom>
              <a:avLst/>
              <a:gdLst/>
              <a:ahLst/>
              <a:cxnLst/>
              <a:rect r="r" b="b" t="t" l="l"/>
              <a:pathLst>
                <a:path h="730400" w="848800">
                  <a:moveTo>
                    <a:pt x="0" y="0"/>
                  </a:moveTo>
                  <a:lnTo>
                    <a:pt x="848800" y="0"/>
                  </a:lnTo>
                  <a:lnTo>
                    <a:pt x="848800" y="730400"/>
                  </a:lnTo>
                  <a:lnTo>
                    <a:pt x="0" y="73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848800" cy="7685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19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6579498" y="10082212"/>
            <a:ext cx="837600" cy="204600"/>
            <a:chOff x="0" y="0"/>
            <a:chExt cx="1116800" cy="27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16838" cy="272796"/>
            </a:xfrm>
            <a:custGeom>
              <a:avLst/>
              <a:gdLst/>
              <a:ahLst/>
              <a:cxnLst/>
              <a:rect r="r" b="b" t="t" l="l"/>
              <a:pathLst>
                <a:path h="272796" w="1116838">
                  <a:moveTo>
                    <a:pt x="136398" y="0"/>
                  </a:moveTo>
                  <a:lnTo>
                    <a:pt x="980440" y="0"/>
                  </a:lnTo>
                  <a:cubicBezTo>
                    <a:pt x="1055751" y="0"/>
                    <a:pt x="1116838" y="61087"/>
                    <a:pt x="1116838" y="136398"/>
                  </a:cubicBezTo>
                  <a:lnTo>
                    <a:pt x="1116838" y="272796"/>
                  </a:lnTo>
                  <a:lnTo>
                    <a:pt x="0" y="272796"/>
                  </a:lnTo>
                  <a:lnTo>
                    <a:pt x="0" y="136398"/>
                  </a:lnTo>
                  <a:cubicBezTo>
                    <a:pt x="0" y="61087"/>
                    <a:pt x="61087" y="0"/>
                    <a:pt x="136398" y="0"/>
                  </a:cubicBezTo>
                  <a:close/>
                </a:path>
              </a:pathLst>
            </a:custGeom>
            <a:solidFill>
              <a:srgbClr val="0C046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254076" y="4496676"/>
            <a:ext cx="1276350" cy="1162050"/>
            <a:chOff x="0" y="0"/>
            <a:chExt cx="1701800" cy="15494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701800" cy="1549400"/>
            </a:xfrm>
            <a:custGeom>
              <a:avLst/>
              <a:gdLst/>
              <a:ahLst/>
              <a:cxnLst/>
              <a:rect r="r" b="b" t="t" l="l"/>
              <a:pathLst>
                <a:path h="1549400" w="1701800">
                  <a:moveTo>
                    <a:pt x="0" y="0"/>
                  </a:moveTo>
                  <a:lnTo>
                    <a:pt x="1701800" y="0"/>
                  </a:lnTo>
                  <a:lnTo>
                    <a:pt x="1701800" y="1549400"/>
                  </a:lnTo>
                  <a:lnTo>
                    <a:pt x="0" y="1549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403676" y="6680226"/>
            <a:ext cx="1238250" cy="1276350"/>
            <a:chOff x="0" y="0"/>
            <a:chExt cx="1651000" cy="1701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65100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651000">
                  <a:moveTo>
                    <a:pt x="0" y="0"/>
                  </a:moveTo>
                  <a:lnTo>
                    <a:pt x="1651000" y="0"/>
                  </a:lnTo>
                  <a:lnTo>
                    <a:pt x="1651000" y="1701800"/>
                  </a:lnTo>
                  <a:lnTo>
                    <a:pt x="0" y="1701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47" id="47"/>
          <p:cNvGrpSpPr>
            <a:grpSpLocks noChangeAspect="true"/>
          </p:cNvGrpSpPr>
          <p:nvPr/>
        </p:nvGrpSpPr>
        <p:grpSpPr>
          <a:xfrm rot="0">
            <a:off x="384626" y="2236926"/>
            <a:ext cx="1276350" cy="1238250"/>
            <a:chOff x="0" y="0"/>
            <a:chExt cx="1701800" cy="16510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701800" cy="1651000"/>
            </a:xfrm>
            <a:custGeom>
              <a:avLst/>
              <a:gdLst/>
              <a:ahLst/>
              <a:cxnLst/>
              <a:rect r="r" b="b" t="t" l="l"/>
              <a:pathLst>
                <a:path h="1651000" w="1701800">
                  <a:moveTo>
                    <a:pt x="0" y="0"/>
                  </a:moveTo>
                  <a:lnTo>
                    <a:pt x="1701800" y="0"/>
                  </a:lnTo>
                  <a:lnTo>
                    <a:pt x="1701800" y="1651000"/>
                  </a:lnTo>
                  <a:lnTo>
                    <a:pt x="0" y="165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6514408" y="1905772"/>
            <a:ext cx="11773592" cy="5692544"/>
            <a:chOff x="0" y="0"/>
            <a:chExt cx="7132542" cy="3448591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7132542" cy="3448591"/>
            </a:xfrm>
            <a:custGeom>
              <a:avLst/>
              <a:gdLst/>
              <a:ahLst/>
              <a:cxnLst/>
              <a:rect r="r" b="b" t="t" l="l"/>
              <a:pathLst>
                <a:path h="3448591" w="7132542">
                  <a:moveTo>
                    <a:pt x="6974200" y="0"/>
                  </a:moveTo>
                  <a:lnTo>
                    <a:pt x="158342" y="0"/>
                  </a:lnTo>
                  <a:cubicBezTo>
                    <a:pt x="71325" y="0"/>
                    <a:pt x="0" y="64423"/>
                    <a:pt x="0" y="143308"/>
                  </a:cubicBezTo>
                  <a:lnTo>
                    <a:pt x="0" y="3305284"/>
                  </a:lnTo>
                  <a:cubicBezTo>
                    <a:pt x="0" y="3384169"/>
                    <a:pt x="71325" y="3448591"/>
                    <a:pt x="158342" y="3448591"/>
                  </a:cubicBezTo>
                  <a:lnTo>
                    <a:pt x="6974200" y="3448591"/>
                  </a:lnTo>
                  <a:cubicBezTo>
                    <a:pt x="7061217" y="3448591"/>
                    <a:pt x="7132542" y="3384169"/>
                    <a:pt x="7132542" y="3305284"/>
                  </a:cubicBezTo>
                  <a:lnTo>
                    <a:pt x="7132542" y="143308"/>
                  </a:lnTo>
                  <a:cubicBezTo>
                    <a:pt x="7132542" y="64423"/>
                    <a:pt x="7061217" y="0"/>
                    <a:pt x="6974200" y="0"/>
                  </a:cubicBezTo>
                  <a:close/>
                </a:path>
              </a:pathLst>
            </a:custGeom>
            <a:blipFill>
              <a:blip r:embed="rId16"/>
              <a:stretch>
                <a:fillRect l="0" t="-889" r="0" b="-889"/>
              </a:stretch>
            </a:blipFill>
          </p:spPr>
        </p:sp>
      </p:grpSp>
      <p:sp>
        <p:nvSpPr>
          <p:cNvPr name="TextBox 51" id="51"/>
          <p:cNvSpPr txBox="true"/>
          <p:nvPr/>
        </p:nvSpPr>
        <p:spPr>
          <a:xfrm rot="0">
            <a:off x="16916672" y="948690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name="Freeform 52" id="52"/>
          <p:cNvSpPr/>
          <p:nvPr/>
        </p:nvSpPr>
        <p:spPr>
          <a:xfrm flipH="false" flipV="false" rot="0">
            <a:off x="17187103" y="75161"/>
            <a:ext cx="1100897" cy="1183984"/>
          </a:xfrm>
          <a:custGeom>
            <a:avLst/>
            <a:gdLst/>
            <a:ahLst/>
            <a:cxnLst/>
            <a:rect r="r" b="b" t="t" l="l"/>
            <a:pathLst>
              <a:path h="1183984" w="1100897">
                <a:moveTo>
                  <a:pt x="0" y="0"/>
                </a:moveTo>
                <a:lnTo>
                  <a:pt x="1100897" y="0"/>
                </a:lnTo>
                <a:lnTo>
                  <a:pt x="1100897" y="1183984"/>
                </a:lnTo>
                <a:lnTo>
                  <a:pt x="0" y="118398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53" id="53"/>
          <p:cNvSpPr txBox="true"/>
          <p:nvPr/>
        </p:nvSpPr>
        <p:spPr>
          <a:xfrm rot="0">
            <a:off x="1660976" y="4565651"/>
            <a:ext cx="4486018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Prioritized violent crime detection, achieving a remarkable 88% Recall rate for Assaults.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548300" y="6821638"/>
            <a:ext cx="509113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model identified "Premises Type" as the single strongest predictor of crime, outranking time or location.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55222" y="2128976"/>
            <a:ext cx="4897525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model correctly identified over 42,000 Assaults, ensuring the city’s most frequent violent risk is rarely missed.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79498" y="10082212"/>
            <a:ext cx="837458" cy="204788"/>
            <a:chOff x="0" y="0"/>
            <a:chExt cx="1116611" cy="273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584" cy="273050"/>
            </a:xfrm>
            <a:custGeom>
              <a:avLst/>
              <a:gdLst/>
              <a:ahLst/>
              <a:cxnLst/>
              <a:rect r="r" b="b" t="t" l="l"/>
              <a:pathLst>
                <a:path h="273050" w="1116584">
                  <a:moveTo>
                    <a:pt x="136525" y="0"/>
                  </a:moveTo>
                  <a:lnTo>
                    <a:pt x="980059" y="0"/>
                  </a:lnTo>
                  <a:cubicBezTo>
                    <a:pt x="1055497" y="0"/>
                    <a:pt x="1116584" y="61087"/>
                    <a:pt x="1116584" y="136525"/>
                  </a:cubicBezTo>
                  <a:lnTo>
                    <a:pt x="1116584" y="273050"/>
                  </a:lnTo>
                  <a:lnTo>
                    <a:pt x="0" y="273050"/>
                  </a:lnTo>
                  <a:lnTo>
                    <a:pt x="0" y="136525"/>
                  </a:lnTo>
                  <a:cubicBezTo>
                    <a:pt x="0" y="61087"/>
                    <a:pt x="61087" y="0"/>
                    <a:pt x="136525" y="0"/>
                  </a:cubicBezTo>
                  <a:close/>
                </a:path>
              </a:pathLst>
            </a:custGeom>
            <a:solidFill>
              <a:srgbClr val="0C046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2" cy="2287106"/>
            <a:chOff x="0" y="0"/>
            <a:chExt cx="24775402" cy="30984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775401" cy="3098700"/>
            </a:xfrm>
            <a:custGeom>
              <a:avLst/>
              <a:gdLst/>
              <a:ahLst/>
              <a:cxnLst/>
              <a:rect r="r" b="b" t="t" l="l"/>
              <a:pathLst>
                <a:path h="3098700" w="24775401">
                  <a:moveTo>
                    <a:pt x="0" y="0"/>
                  </a:moveTo>
                  <a:lnTo>
                    <a:pt x="24775401" y="0"/>
                  </a:lnTo>
                  <a:lnTo>
                    <a:pt x="24775401" y="1977846"/>
                  </a:lnTo>
                  <a:lnTo>
                    <a:pt x="24702495" y="1969233"/>
                  </a:lnTo>
                  <a:cubicBezTo>
                    <a:pt x="24515130" y="1950049"/>
                    <a:pt x="24332284" y="1940326"/>
                    <a:pt x="24156017" y="1942675"/>
                  </a:cubicBezTo>
                  <a:cubicBezTo>
                    <a:pt x="22276312" y="1967797"/>
                    <a:pt x="20310667" y="3123806"/>
                    <a:pt x="18375089" y="3098284"/>
                  </a:cubicBezTo>
                  <a:cubicBezTo>
                    <a:pt x="16439511" y="3085103"/>
                    <a:pt x="14912598" y="1974975"/>
                    <a:pt x="12542547" y="1863721"/>
                  </a:cubicBezTo>
                  <a:cubicBezTo>
                    <a:pt x="10172496" y="1752466"/>
                    <a:pt x="6417474" y="2519305"/>
                    <a:pt x="4155041" y="2430759"/>
                  </a:cubicBezTo>
                  <a:cubicBezTo>
                    <a:pt x="2741037" y="2375425"/>
                    <a:pt x="1375680" y="2117289"/>
                    <a:pt x="358340" y="1833313"/>
                  </a:cubicBezTo>
                  <a:lnTo>
                    <a:pt x="0" y="1724474"/>
                  </a:lnTo>
                  <a:close/>
                </a:path>
              </a:pathLst>
            </a:custGeom>
            <a:gradFill rotWithShape="true">
              <a:gsLst>
                <a:gs pos="0">
                  <a:srgbClr val="0C0466">
                    <a:alpha val="89803"/>
                  </a:srgbClr>
                </a:gs>
                <a:gs pos="36000">
                  <a:srgbClr val="0C0466">
                    <a:alpha val="89803"/>
                  </a:srgbClr>
                </a:gs>
                <a:gs pos="100000">
                  <a:srgbClr val="F78484">
                    <a:alpha val="94901"/>
                  </a:srgbClr>
                </a:gs>
              </a:gsLst>
              <a:lin ang="1800004"/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362002" y="6149700"/>
            <a:ext cx="3951437" cy="4141944"/>
          </a:xfrm>
          <a:custGeom>
            <a:avLst/>
            <a:gdLst/>
            <a:ahLst/>
            <a:cxnLst/>
            <a:rect r="r" b="b" t="t" l="l"/>
            <a:pathLst>
              <a:path h="4141944" w="3951437">
                <a:moveTo>
                  <a:pt x="0" y="0"/>
                </a:moveTo>
                <a:lnTo>
                  <a:pt x="3951438" y="0"/>
                </a:lnTo>
                <a:lnTo>
                  <a:pt x="3951438" y="4141944"/>
                </a:lnTo>
                <a:lnTo>
                  <a:pt x="0" y="4141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385784" y="-20250"/>
            <a:ext cx="1902218" cy="1758386"/>
            <a:chOff x="0" y="0"/>
            <a:chExt cx="2536291" cy="23445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36317" cy="2344547"/>
            </a:xfrm>
            <a:custGeom>
              <a:avLst/>
              <a:gdLst/>
              <a:ahLst/>
              <a:cxnLst/>
              <a:rect r="r" b="b" t="t" l="l"/>
              <a:pathLst>
                <a:path h="2344547" w="2536317">
                  <a:moveTo>
                    <a:pt x="111506" y="0"/>
                  </a:moveTo>
                  <a:lnTo>
                    <a:pt x="2536317" y="0"/>
                  </a:lnTo>
                  <a:lnTo>
                    <a:pt x="2536317" y="2148205"/>
                  </a:lnTo>
                  <a:lnTo>
                    <a:pt x="2427605" y="2207260"/>
                  </a:lnTo>
                  <a:cubicBezTo>
                    <a:pt x="2218563" y="2295652"/>
                    <a:pt x="1988693" y="2344547"/>
                    <a:pt x="1747393" y="2344547"/>
                  </a:cubicBezTo>
                  <a:cubicBezTo>
                    <a:pt x="782320" y="2344547"/>
                    <a:pt x="0" y="1562227"/>
                    <a:pt x="0" y="597154"/>
                  </a:cubicBezTo>
                  <a:cubicBezTo>
                    <a:pt x="0" y="476504"/>
                    <a:pt x="12192" y="358775"/>
                    <a:pt x="35560" y="2449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4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878200" y="9665514"/>
            <a:ext cx="819600" cy="819600"/>
            <a:chOff x="0" y="0"/>
            <a:chExt cx="1092800" cy="109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2835" cy="1092835"/>
            </a:xfrm>
            <a:custGeom>
              <a:avLst/>
              <a:gdLst/>
              <a:ahLst/>
              <a:cxnLst/>
              <a:rect r="r" b="b" t="t" l="l"/>
              <a:pathLst>
                <a:path h="1092835" w="1092835">
                  <a:moveTo>
                    <a:pt x="0" y="546354"/>
                  </a:moveTo>
                  <a:cubicBezTo>
                    <a:pt x="0" y="244602"/>
                    <a:pt x="244602" y="0"/>
                    <a:pt x="546354" y="0"/>
                  </a:cubicBezTo>
                  <a:cubicBezTo>
                    <a:pt x="848106" y="0"/>
                    <a:pt x="1092835" y="244602"/>
                    <a:pt x="1092835" y="546354"/>
                  </a:cubicBezTo>
                  <a:cubicBezTo>
                    <a:pt x="1092835" y="848106"/>
                    <a:pt x="848106" y="1092835"/>
                    <a:pt x="546354" y="1092835"/>
                  </a:cubicBezTo>
                  <a:cubicBezTo>
                    <a:pt x="244602" y="1092835"/>
                    <a:pt x="0" y="848106"/>
                    <a:pt x="0" y="54635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4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3716674"/>
            <a:ext cx="364286" cy="801150"/>
            <a:chOff x="0" y="0"/>
            <a:chExt cx="485715" cy="1068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5775" cy="1068197"/>
            </a:xfrm>
            <a:custGeom>
              <a:avLst/>
              <a:gdLst/>
              <a:ahLst/>
              <a:cxnLst/>
              <a:rect r="r" b="b" t="t" l="l"/>
              <a:pathLst>
                <a:path h="1068197" w="485775">
                  <a:moveTo>
                    <a:pt x="0" y="0"/>
                  </a:moveTo>
                  <a:lnTo>
                    <a:pt x="152019" y="30734"/>
                  </a:lnTo>
                  <a:cubicBezTo>
                    <a:pt x="348107" y="113665"/>
                    <a:pt x="485775" y="307848"/>
                    <a:pt x="485775" y="534162"/>
                  </a:cubicBezTo>
                  <a:cubicBezTo>
                    <a:pt x="485775" y="760476"/>
                    <a:pt x="348107" y="954532"/>
                    <a:pt x="152019" y="1037463"/>
                  </a:cubicBezTo>
                  <a:lnTo>
                    <a:pt x="0" y="1068197"/>
                  </a:ln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4"/>
            </a:gra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399168" y="2524441"/>
            <a:ext cx="8686717" cy="3246097"/>
          </a:xfrm>
          <a:custGeom>
            <a:avLst/>
            <a:gdLst/>
            <a:ahLst/>
            <a:cxnLst/>
            <a:rect r="r" b="b" t="t" l="l"/>
            <a:pathLst>
              <a:path h="3246097" w="8686717">
                <a:moveTo>
                  <a:pt x="0" y="0"/>
                </a:moveTo>
                <a:lnTo>
                  <a:pt x="8686717" y="0"/>
                </a:lnTo>
                <a:lnTo>
                  <a:pt x="8686717" y="3246097"/>
                </a:lnTo>
                <a:lnTo>
                  <a:pt x="0" y="32460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91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4286" y="3233263"/>
            <a:ext cx="7343831" cy="6545189"/>
          </a:xfrm>
          <a:custGeom>
            <a:avLst/>
            <a:gdLst/>
            <a:ahLst/>
            <a:cxnLst/>
            <a:rect r="r" b="b" t="t" l="l"/>
            <a:pathLst>
              <a:path h="6545189" w="7343831">
                <a:moveTo>
                  <a:pt x="0" y="0"/>
                </a:moveTo>
                <a:lnTo>
                  <a:pt x="7343831" y="0"/>
                </a:lnTo>
                <a:lnTo>
                  <a:pt x="7343831" y="6545188"/>
                </a:lnTo>
                <a:lnTo>
                  <a:pt x="0" y="65451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984988" y="123243"/>
            <a:ext cx="1100897" cy="1183984"/>
          </a:xfrm>
          <a:custGeom>
            <a:avLst/>
            <a:gdLst/>
            <a:ahLst/>
            <a:cxnLst/>
            <a:rect r="r" b="b" t="t" l="l"/>
            <a:pathLst>
              <a:path h="1183984" w="1100897">
                <a:moveTo>
                  <a:pt x="0" y="0"/>
                </a:moveTo>
                <a:lnTo>
                  <a:pt x="1100897" y="0"/>
                </a:lnTo>
                <a:lnTo>
                  <a:pt x="1100897" y="1183984"/>
                </a:lnTo>
                <a:lnTo>
                  <a:pt x="0" y="11839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82757" y="6854550"/>
            <a:ext cx="8734199" cy="2358234"/>
          </a:xfrm>
          <a:custGeom>
            <a:avLst/>
            <a:gdLst/>
            <a:ahLst/>
            <a:cxnLst/>
            <a:rect r="r" b="b" t="t" l="l"/>
            <a:pathLst>
              <a:path h="2358234" w="8734199">
                <a:moveTo>
                  <a:pt x="0" y="0"/>
                </a:moveTo>
                <a:lnTo>
                  <a:pt x="8734199" y="0"/>
                </a:lnTo>
                <a:lnTo>
                  <a:pt x="8734199" y="2358234"/>
                </a:lnTo>
                <a:lnTo>
                  <a:pt x="0" y="23582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150421" y="337662"/>
            <a:ext cx="11714550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0"/>
              </a:lnSpc>
            </a:pPr>
            <a:r>
              <a:rPr lang="en-US" sz="6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Model Evaluation &amp; Performance</a:t>
            </a:r>
          </a:p>
          <a:p>
            <a:pPr algn="ctr">
              <a:lnSpc>
                <a:spcPts val="815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4528932" y="2220431"/>
            <a:ext cx="355695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Decision Tree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37312" y="2461737"/>
            <a:ext cx="277579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Apriori Algorithm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863017" y="9726064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45018" y="6083025"/>
            <a:ext cx="355695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DBSCAN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79498" y="10082212"/>
            <a:ext cx="837458" cy="204788"/>
            <a:chOff x="0" y="0"/>
            <a:chExt cx="1116611" cy="273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584" cy="273050"/>
            </a:xfrm>
            <a:custGeom>
              <a:avLst/>
              <a:gdLst/>
              <a:ahLst/>
              <a:cxnLst/>
              <a:rect r="r" b="b" t="t" l="l"/>
              <a:pathLst>
                <a:path h="273050" w="1116584">
                  <a:moveTo>
                    <a:pt x="136525" y="0"/>
                  </a:moveTo>
                  <a:lnTo>
                    <a:pt x="980059" y="0"/>
                  </a:lnTo>
                  <a:cubicBezTo>
                    <a:pt x="1055497" y="0"/>
                    <a:pt x="1116584" y="61087"/>
                    <a:pt x="1116584" y="136525"/>
                  </a:cubicBezTo>
                  <a:lnTo>
                    <a:pt x="1116584" y="273050"/>
                  </a:lnTo>
                  <a:lnTo>
                    <a:pt x="0" y="273050"/>
                  </a:lnTo>
                  <a:lnTo>
                    <a:pt x="0" y="136525"/>
                  </a:lnTo>
                  <a:cubicBezTo>
                    <a:pt x="0" y="61087"/>
                    <a:pt x="61087" y="0"/>
                    <a:pt x="136525" y="0"/>
                  </a:cubicBezTo>
                  <a:close/>
                </a:path>
              </a:pathLst>
            </a:custGeom>
            <a:solidFill>
              <a:srgbClr val="0C046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7673318" y="-4955837"/>
            <a:ext cx="18288000" cy="8954750"/>
            <a:chOff x="0" y="0"/>
            <a:chExt cx="24384000" cy="119396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1938894"/>
            </a:xfrm>
            <a:custGeom>
              <a:avLst/>
              <a:gdLst/>
              <a:ahLst/>
              <a:cxnLst/>
              <a:rect r="r" b="b" t="t" l="l"/>
              <a:pathLst>
                <a:path h="1193889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1066920"/>
                  </a:lnTo>
                  <a:lnTo>
                    <a:pt x="24384000" y="11069258"/>
                  </a:lnTo>
                  <a:lnTo>
                    <a:pt x="24379428" y="11069258"/>
                  </a:lnTo>
                  <a:lnTo>
                    <a:pt x="24307546" y="11105431"/>
                  </a:lnTo>
                  <a:cubicBezTo>
                    <a:pt x="24118063" y="11196645"/>
                    <a:pt x="23952708" y="11269460"/>
                    <a:pt x="23870413" y="11305790"/>
                  </a:cubicBezTo>
                  <a:cubicBezTo>
                    <a:pt x="23541228" y="11451731"/>
                    <a:pt x="23365333" y="11086878"/>
                    <a:pt x="23104221" y="11135525"/>
                  </a:cubicBezTo>
                  <a:cubicBezTo>
                    <a:pt x="22843110" y="11184172"/>
                    <a:pt x="22565106" y="11577247"/>
                    <a:pt x="22303994" y="11597517"/>
                  </a:cubicBezTo>
                  <a:cubicBezTo>
                    <a:pt x="22042882" y="11617787"/>
                    <a:pt x="21849969" y="11200388"/>
                    <a:pt x="21537803" y="11256987"/>
                  </a:cubicBezTo>
                  <a:cubicBezTo>
                    <a:pt x="21225638" y="11313586"/>
                    <a:pt x="20794345" y="11967938"/>
                    <a:pt x="20431125" y="11937891"/>
                  </a:cubicBezTo>
                  <a:cubicBezTo>
                    <a:pt x="20113244" y="11905928"/>
                    <a:pt x="19686778" y="11455162"/>
                    <a:pt x="19448272" y="11155638"/>
                  </a:cubicBezTo>
                  <a:lnTo>
                    <a:pt x="19381978" y="11069103"/>
                  </a:lnTo>
                  <a:lnTo>
                    <a:pt x="0" y="11069103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71756" y="5456"/>
            <a:ext cx="16345200" cy="1281000"/>
            <a:chOff x="0" y="0"/>
            <a:chExt cx="21793600" cy="1708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93600" cy="1708000"/>
            </a:xfrm>
            <a:custGeom>
              <a:avLst/>
              <a:gdLst/>
              <a:ahLst/>
              <a:cxnLst/>
              <a:rect r="r" b="b" t="t" l="l"/>
              <a:pathLst>
                <a:path h="1708000" w="21793600">
                  <a:moveTo>
                    <a:pt x="0" y="0"/>
                  </a:moveTo>
                  <a:lnTo>
                    <a:pt x="21793600" y="0"/>
                  </a:lnTo>
                  <a:lnTo>
                    <a:pt x="21793600" y="1708000"/>
                  </a:lnTo>
                  <a:lnTo>
                    <a:pt x="0" y="1708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1793600" cy="17365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520"/>
                </a:lnSpc>
              </a:pPr>
              <a:r>
                <a:rPr lang="en-US" sz="3260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Inte</a:t>
              </a:r>
              <a:r>
                <a:rPr lang="en-US" sz="3260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resting Aspects of the Implementation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88173" y="949965"/>
            <a:ext cx="4491325" cy="544762"/>
            <a:chOff x="0" y="0"/>
            <a:chExt cx="6984800" cy="84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4746" cy="847090"/>
            </a:xfrm>
            <a:custGeom>
              <a:avLst/>
              <a:gdLst/>
              <a:ahLst/>
              <a:cxnLst/>
              <a:rect r="r" b="b" t="t" l="l"/>
              <a:pathLst>
                <a:path h="847090" w="6984746">
                  <a:moveTo>
                    <a:pt x="0" y="423545"/>
                  </a:moveTo>
                  <a:cubicBezTo>
                    <a:pt x="0" y="189611"/>
                    <a:pt x="189611" y="0"/>
                    <a:pt x="423545" y="0"/>
                  </a:cubicBezTo>
                  <a:lnTo>
                    <a:pt x="6561201" y="0"/>
                  </a:lnTo>
                  <a:cubicBezTo>
                    <a:pt x="6795135" y="0"/>
                    <a:pt x="6984746" y="189611"/>
                    <a:pt x="6984746" y="423545"/>
                  </a:cubicBezTo>
                  <a:cubicBezTo>
                    <a:pt x="6984746" y="657479"/>
                    <a:pt x="6795135" y="847090"/>
                    <a:pt x="6561201" y="847090"/>
                  </a:cubicBezTo>
                  <a:lnTo>
                    <a:pt x="423545" y="847090"/>
                  </a:lnTo>
                  <a:cubicBezTo>
                    <a:pt x="189611" y="847217"/>
                    <a:pt x="0" y="657606"/>
                    <a:pt x="0" y="42354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4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984800" cy="885300"/>
            </a:xfrm>
            <a:prstGeom prst="rect">
              <a:avLst/>
            </a:prstGeom>
          </p:spPr>
          <p:txBody>
            <a:bodyPr anchor="ctr" rtlCol="false" tIns="43553" lIns="43553" bIns="43553" rIns="43553"/>
            <a:lstStyle/>
            <a:p>
              <a:pPr algn="ctr">
                <a:lnSpc>
                  <a:spcPts val="2057"/>
                </a:lnSpc>
              </a:pPr>
              <a:r>
                <a:rPr lang="en-US" b="true" sz="1714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Our Urban Skelton Map 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664763" y="945480"/>
            <a:ext cx="4565285" cy="553732"/>
            <a:chOff x="0" y="0"/>
            <a:chExt cx="6984800" cy="847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4746" cy="847090"/>
            </a:xfrm>
            <a:custGeom>
              <a:avLst/>
              <a:gdLst/>
              <a:ahLst/>
              <a:cxnLst/>
              <a:rect r="r" b="b" t="t" l="l"/>
              <a:pathLst>
                <a:path h="847090" w="6984746">
                  <a:moveTo>
                    <a:pt x="0" y="423545"/>
                  </a:moveTo>
                  <a:cubicBezTo>
                    <a:pt x="0" y="189611"/>
                    <a:pt x="189611" y="0"/>
                    <a:pt x="423545" y="0"/>
                  </a:cubicBezTo>
                  <a:lnTo>
                    <a:pt x="6561201" y="0"/>
                  </a:lnTo>
                  <a:cubicBezTo>
                    <a:pt x="6795135" y="0"/>
                    <a:pt x="6984746" y="189611"/>
                    <a:pt x="6984746" y="423545"/>
                  </a:cubicBezTo>
                  <a:cubicBezTo>
                    <a:pt x="6984746" y="657479"/>
                    <a:pt x="6795135" y="847090"/>
                    <a:pt x="6561201" y="847090"/>
                  </a:cubicBezTo>
                  <a:lnTo>
                    <a:pt x="423545" y="847090"/>
                  </a:lnTo>
                  <a:cubicBezTo>
                    <a:pt x="189611" y="847217"/>
                    <a:pt x="0" y="657606"/>
                    <a:pt x="0" y="42354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984800" cy="885300"/>
            </a:xfrm>
            <a:prstGeom prst="rect">
              <a:avLst/>
            </a:prstGeom>
          </p:spPr>
          <p:txBody>
            <a:bodyPr anchor="ctr" rtlCol="false" tIns="44271" lIns="44271" bIns="44271" rIns="44271"/>
            <a:lstStyle/>
            <a:p>
              <a:pPr algn="ctr">
                <a:lnSpc>
                  <a:spcPts val="2091"/>
                </a:lnSpc>
              </a:pPr>
              <a:r>
                <a:rPr lang="en-US" b="true" sz="1742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Actual Map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709282" y="0"/>
            <a:ext cx="4870658" cy="318408"/>
            <a:chOff x="0" y="0"/>
            <a:chExt cx="6494211" cy="4245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494272" cy="426069"/>
            </a:xfrm>
            <a:custGeom>
              <a:avLst/>
              <a:gdLst/>
              <a:ahLst/>
              <a:cxnLst/>
              <a:rect r="r" b="b" t="t" l="l"/>
              <a:pathLst>
                <a:path h="426069" w="6494272">
                  <a:moveTo>
                    <a:pt x="0" y="0"/>
                  </a:moveTo>
                  <a:lnTo>
                    <a:pt x="6494272" y="0"/>
                  </a:lnTo>
                  <a:lnTo>
                    <a:pt x="6394958" y="18765"/>
                  </a:lnTo>
                  <a:cubicBezTo>
                    <a:pt x="6148959" y="63163"/>
                    <a:pt x="5934456" y="98518"/>
                    <a:pt x="5827649" y="116264"/>
                  </a:cubicBezTo>
                  <a:cubicBezTo>
                    <a:pt x="5400421" y="187245"/>
                    <a:pt x="5172075" y="9791"/>
                    <a:pt x="4833239" y="33451"/>
                  </a:cubicBezTo>
                  <a:cubicBezTo>
                    <a:pt x="4494403" y="57112"/>
                    <a:pt x="4133469" y="248369"/>
                    <a:pt x="3794633" y="258227"/>
                  </a:cubicBezTo>
                  <a:cubicBezTo>
                    <a:pt x="3455797" y="268086"/>
                    <a:pt x="3205353" y="64999"/>
                    <a:pt x="2800223" y="92603"/>
                  </a:cubicBezTo>
                  <a:cubicBezTo>
                    <a:pt x="2395093" y="120207"/>
                    <a:pt x="1835277" y="456398"/>
                    <a:pt x="1363853" y="423852"/>
                  </a:cubicBezTo>
                  <a:cubicBezTo>
                    <a:pt x="951357" y="408282"/>
                    <a:pt x="397891" y="189013"/>
                    <a:pt x="88265" y="4324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0466">
                    <a:alpha val="89803"/>
                  </a:srgbClr>
                </a:gs>
                <a:gs pos="36000">
                  <a:srgbClr val="0C0466">
                    <a:alpha val="89803"/>
                  </a:srgbClr>
                </a:gs>
                <a:gs pos="100000">
                  <a:srgbClr val="F78484">
                    <a:alpha val="94901"/>
                  </a:srgbClr>
                </a:gs>
              </a:gsLst>
              <a:lin ang="1800000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579498" y="10082212"/>
            <a:ext cx="837458" cy="204788"/>
            <a:chOff x="0" y="0"/>
            <a:chExt cx="1116611" cy="2730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16584" cy="273050"/>
            </a:xfrm>
            <a:custGeom>
              <a:avLst/>
              <a:gdLst/>
              <a:ahLst/>
              <a:cxnLst/>
              <a:rect r="r" b="b" t="t" l="l"/>
              <a:pathLst>
                <a:path h="273050" w="1116584">
                  <a:moveTo>
                    <a:pt x="136525" y="0"/>
                  </a:moveTo>
                  <a:lnTo>
                    <a:pt x="980059" y="0"/>
                  </a:lnTo>
                  <a:cubicBezTo>
                    <a:pt x="1055497" y="0"/>
                    <a:pt x="1116584" y="61087"/>
                    <a:pt x="1116584" y="136525"/>
                  </a:cubicBezTo>
                  <a:lnTo>
                    <a:pt x="1116584" y="273050"/>
                  </a:lnTo>
                  <a:lnTo>
                    <a:pt x="0" y="273050"/>
                  </a:lnTo>
                  <a:lnTo>
                    <a:pt x="0" y="136525"/>
                  </a:lnTo>
                  <a:cubicBezTo>
                    <a:pt x="0" y="61087"/>
                    <a:pt x="61087" y="0"/>
                    <a:pt x="136525" y="0"/>
                  </a:cubicBezTo>
                  <a:close/>
                </a:path>
              </a:pathLst>
            </a:custGeom>
            <a:solidFill>
              <a:srgbClr val="0C046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19" id="19"/>
          <p:cNvSpPr/>
          <p:nvPr/>
        </p:nvSpPr>
        <p:spPr>
          <a:xfrm>
            <a:off x="9118297" y="2107035"/>
            <a:ext cx="0" cy="5567798"/>
          </a:xfrm>
          <a:prstGeom prst="line">
            <a:avLst/>
          </a:prstGeom>
          <a:ln cap="rnd" w="152400">
            <a:solidFill>
              <a:srgbClr val="70037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6984988" y="123243"/>
            <a:ext cx="1100897" cy="1183984"/>
          </a:xfrm>
          <a:custGeom>
            <a:avLst/>
            <a:gdLst/>
            <a:ahLst/>
            <a:cxnLst/>
            <a:rect r="r" b="b" t="t" l="l"/>
            <a:pathLst>
              <a:path h="1183984" w="1100897">
                <a:moveTo>
                  <a:pt x="0" y="0"/>
                </a:moveTo>
                <a:lnTo>
                  <a:pt x="1100897" y="0"/>
                </a:lnTo>
                <a:lnTo>
                  <a:pt x="1100897" y="1183984"/>
                </a:lnTo>
                <a:lnTo>
                  <a:pt x="0" y="1183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31278" y="8289206"/>
            <a:ext cx="17004564" cy="135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9813" indent="-439906" lvl="1">
              <a:lnSpc>
                <a:spcPts val="2658"/>
              </a:lnSpc>
              <a:buFont typeface="Arial"/>
              <a:buChar char="•"/>
            </a:pPr>
            <a:r>
              <a:rPr lang="en-US" sz="221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Visualizing t</a:t>
            </a:r>
            <a:r>
              <a:rPr lang="en-US" sz="221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 raw spatial distribution of multiple crime categories </a:t>
            </a:r>
            <a:r>
              <a:rPr lang="en-US" sz="221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221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</a:t>
            </a:r>
            <a:r>
              <a:rPr lang="en-US" sz="221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</a:t>
            </a:r>
            <a:r>
              <a:rPr lang="en-US" sz="221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 a high-density environment with significant geographic overlap across the region.</a:t>
            </a:r>
          </a:p>
          <a:p>
            <a:pPr algn="l" marL="879814" indent="-439907" lvl="1">
              <a:lnSpc>
                <a:spcPts val="2658"/>
              </a:lnSpc>
              <a:buFont typeface="Arial"/>
              <a:buChar char="•"/>
            </a:pPr>
            <a:r>
              <a:rPr lang="en-US" sz="221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Interestingly, this density provides immediate visual validation of the underlying model data. It confirms that the raw coordinates accurately map to real-world geography (streets and boundaries) even before complex processing is applied.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816842" y="9593962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667706" y="2126284"/>
            <a:ext cx="7326295" cy="5787773"/>
          </a:xfrm>
          <a:custGeom>
            <a:avLst/>
            <a:gdLst/>
            <a:ahLst/>
            <a:cxnLst/>
            <a:rect r="r" b="b" t="t" l="l"/>
            <a:pathLst>
              <a:path h="5787773" w="7326295">
                <a:moveTo>
                  <a:pt x="0" y="0"/>
                </a:moveTo>
                <a:lnTo>
                  <a:pt x="7326295" y="0"/>
                </a:lnTo>
                <a:lnTo>
                  <a:pt x="7326295" y="5787773"/>
                </a:lnTo>
                <a:lnTo>
                  <a:pt x="0" y="5787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-10800000">
            <a:off x="0" y="10274075"/>
            <a:ext cx="18287998" cy="47625"/>
            <a:chOff x="0" y="0"/>
            <a:chExt cx="24383997" cy="63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384000" cy="142581"/>
            </a:xfrm>
            <a:custGeom>
              <a:avLst/>
              <a:gdLst/>
              <a:ahLst/>
              <a:cxnLst/>
              <a:rect r="r" b="b" t="t" l="l"/>
              <a:pathLst>
                <a:path h="142581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3317"/>
                  </a:lnTo>
                  <a:lnTo>
                    <a:pt x="802767" y="47308"/>
                  </a:lnTo>
                  <a:cubicBezTo>
                    <a:pt x="2548255" y="55637"/>
                    <a:pt x="4301363" y="61906"/>
                    <a:pt x="5384800" y="63239"/>
                  </a:cubicBezTo>
                  <a:cubicBezTo>
                    <a:pt x="8686800" y="263145"/>
                    <a:pt x="12492609" y="22674"/>
                    <a:pt x="15798800" y="19356"/>
                  </a:cubicBezTo>
                  <a:cubicBezTo>
                    <a:pt x="18485104" y="16659"/>
                    <a:pt x="21912072" y="38775"/>
                    <a:pt x="24008716" y="43423"/>
                  </a:cubicBezTo>
                  <a:lnTo>
                    <a:pt x="24384000" y="44030"/>
                  </a:lnTo>
                  <a:close/>
                </a:path>
              </a:pathLst>
            </a:custGeom>
            <a:gradFill rotWithShape="true">
              <a:gsLst>
                <a:gs pos="0">
                  <a:srgbClr val="0C0466">
                    <a:alpha val="89803"/>
                  </a:srgbClr>
                </a:gs>
                <a:gs pos="36000">
                  <a:srgbClr val="0C0466">
                    <a:alpha val="89803"/>
                  </a:srgbClr>
                </a:gs>
                <a:gs pos="100000">
                  <a:srgbClr val="F78484">
                    <a:alpha val="94901"/>
                  </a:srgbClr>
                </a:gs>
              </a:gsLst>
              <a:lin ang="12600000"/>
            </a:gra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0337497" y="1838906"/>
            <a:ext cx="7376503" cy="6104056"/>
          </a:xfrm>
          <a:custGeom>
            <a:avLst/>
            <a:gdLst/>
            <a:ahLst/>
            <a:cxnLst/>
            <a:rect r="r" b="b" t="t" l="l"/>
            <a:pathLst>
              <a:path h="6104056" w="7376503">
                <a:moveTo>
                  <a:pt x="0" y="0"/>
                </a:moveTo>
                <a:lnTo>
                  <a:pt x="7376503" y="0"/>
                </a:lnTo>
                <a:lnTo>
                  <a:pt x="7376503" y="6104056"/>
                </a:lnTo>
                <a:lnTo>
                  <a:pt x="0" y="6104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27" id="27"/>
          <p:cNvSpPr/>
          <p:nvPr/>
        </p:nvSpPr>
        <p:spPr>
          <a:xfrm>
            <a:off x="14458065" y="2874470"/>
            <a:ext cx="1049460" cy="264852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H="true">
            <a:off x="15507525" y="3385991"/>
            <a:ext cx="1828316" cy="2137007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12170366" y="3771314"/>
            <a:ext cx="516255" cy="423862"/>
            <a:chOff x="0" y="0"/>
            <a:chExt cx="688340" cy="5651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49573" y="50800"/>
              <a:ext cx="587719" cy="463601"/>
            </a:xfrm>
            <a:custGeom>
              <a:avLst/>
              <a:gdLst/>
              <a:ahLst/>
              <a:cxnLst/>
              <a:rect r="r" b="b" t="t" l="l"/>
              <a:pathLst>
                <a:path h="463601" w="587719">
                  <a:moveTo>
                    <a:pt x="25357" y="0"/>
                  </a:moveTo>
                  <a:cubicBezTo>
                    <a:pt x="318727" y="203200"/>
                    <a:pt x="408897" y="276860"/>
                    <a:pt x="471127" y="331470"/>
                  </a:cubicBezTo>
                  <a:cubicBezTo>
                    <a:pt x="516847" y="370840"/>
                    <a:pt x="577807" y="416560"/>
                    <a:pt x="586697" y="439420"/>
                  </a:cubicBezTo>
                  <a:cubicBezTo>
                    <a:pt x="589237" y="448310"/>
                    <a:pt x="586697" y="455930"/>
                    <a:pt x="582887" y="459740"/>
                  </a:cubicBezTo>
                  <a:cubicBezTo>
                    <a:pt x="579077" y="463550"/>
                    <a:pt x="566377" y="464820"/>
                    <a:pt x="562567" y="462280"/>
                  </a:cubicBezTo>
                  <a:cubicBezTo>
                    <a:pt x="557487" y="458470"/>
                    <a:pt x="553677" y="441960"/>
                    <a:pt x="557487" y="438150"/>
                  </a:cubicBezTo>
                  <a:cubicBezTo>
                    <a:pt x="560027" y="433070"/>
                    <a:pt x="576537" y="430530"/>
                    <a:pt x="581617" y="434340"/>
                  </a:cubicBezTo>
                  <a:cubicBezTo>
                    <a:pt x="585427" y="436880"/>
                    <a:pt x="589237" y="449580"/>
                    <a:pt x="586697" y="453390"/>
                  </a:cubicBezTo>
                  <a:cubicBezTo>
                    <a:pt x="584157" y="459740"/>
                    <a:pt x="575267" y="464820"/>
                    <a:pt x="563837" y="462280"/>
                  </a:cubicBezTo>
                  <a:cubicBezTo>
                    <a:pt x="523197" y="455930"/>
                    <a:pt x="400007" y="308610"/>
                    <a:pt x="308567" y="237490"/>
                  </a:cubicBezTo>
                  <a:cubicBezTo>
                    <a:pt x="214587" y="162560"/>
                    <a:pt x="32977" y="64770"/>
                    <a:pt x="6307" y="27940"/>
                  </a:cubicBezTo>
                  <a:cubicBezTo>
                    <a:pt x="-43" y="19050"/>
                    <a:pt x="-1313" y="11430"/>
                    <a:pt x="1227" y="6350"/>
                  </a:cubicBezTo>
                  <a:cubicBezTo>
                    <a:pt x="3767" y="1270"/>
                    <a:pt x="25357" y="0"/>
                    <a:pt x="25357" y="0"/>
                  </a:cubicBezTo>
                </a:path>
              </a:pathLst>
            </a:custGeom>
            <a:solidFill>
              <a:srgbClr val="E7191F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12587561" y="4096116"/>
            <a:ext cx="541972" cy="374332"/>
            <a:chOff x="0" y="0"/>
            <a:chExt cx="722630" cy="49911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49574" y="50800"/>
              <a:ext cx="622594" cy="396499"/>
            </a:xfrm>
            <a:custGeom>
              <a:avLst/>
              <a:gdLst/>
              <a:ahLst/>
              <a:cxnLst/>
              <a:rect r="r" b="b" t="t" l="l"/>
              <a:pathLst>
                <a:path h="396499" w="622594">
                  <a:moveTo>
                    <a:pt x="22816" y="0"/>
                  </a:moveTo>
                  <a:cubicBezTo>
                    <a:pt x="407626" y="259080"/>
                    <a:pt x="587966" y="335280"/>
                    <a:pt x="614636" y="364490"/>
                  </a:cubicBezTo>
                  <a:cubicBezTo>
                    <a:pt x="620986" y="370840"/>
                    <a:pt x="623526" y="374650"/>
                    <a:pt x="622256" y="379730"/>
                  </a:cubicBezTo>
                  <a:cubicBezTo>
                    <a:pt x="622256" y="384810"/>
                    <a:pt x="614636" y="396240"/>
                    <a:pt x="609556" y="396240"/>
                  </a:cubicBezTo>
                  <a:cubicBezTo>
                    <a:pt x="603206" y="396240"/>
                    <a:pt x="586696" y="382270"/>
                    <a:pt x="586696" y="375920"/>
                  </a:cubicBezTo>
                  <a:cubicBezTo>
                    <a:pt x="586696" y="370840"/>
                    <a:pt x="596856" y="361950"/>
                    <a:pt x="601936" y="360680"/>
                  </a:cubicBezTo>
                  <a:cubicBezTo>
                    <a:pt x="607016" y="360680"/>
                    <a:pt x="614636" y="363220"/>
                    <a:pt x="618446" y="367030"/>
                  </a:cubicBezTo>
                  <a:cubicBezTo>
                    <a:pt x="620986" y="370840"/>
                    <a:pt x="623526" y="378460"/>
                    <a:pt x="622256" y="383540"/>
                  </a:cubicBezTo>
                  <a:cubicBezTo>
                    <a:pt x="619716" y="388620"/>
                    <a:pt x="613366" y="396240"/>
                    <a:pt x="605746" y="396240"/>
                  </a:cubicBezTo>
                  <a:cubicBezTo>
                    <a:pt x="589236" y="398780"/>
                    <a:pt x="565106" y="382270"/>
                    <a:pt x="528276" y="363220"/>
                  </a:cubicBezTo>
                  <a:cubicBezTo>
                    <a:pt x="431756" y="311150"/>
                    <a:pt x="43136" y="81280"/>
                    <a:pt x="6306" y="29210"/>
                  </a:cubicBezTo>
                  <a:cubicBezTo>
                    <a:pt x="-44" y="19050"/>
                    <a:pt x="-1314" y="8890"/>
                    <a:pt x="1226" y="5080"/>
                  </a:cubicBezTo>
                  <a:cubicBezTo>
                    <a:pt x="5036" y="0"/>
                    <a:pt x="22816" y="0"/>
                    <a:pt x="22816" y="0"/>
                  </a:cubicBezTo>
                </a:path>
              </a:pathLst>
            </a:custGeom>
            <a:solidFill>
              <a:srgbClr val="E7191F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AutoShape 33" id="33"/>
          <p:cNvSpPr/>
          <p:nvPr/>
        </p:nvSpPr>
        <p:spPr>
          <a:xfrm flipV="true">
            <a:off x="11177085" y="5141553"/>
            <a:ext cx="993281" cy="244483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V="true">
            <a:off x="14534031" y="5813484"/>
            <a:ext cx="826534" cy="36040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flipV="true">
            <a:off x="10712340" y="2874470"/>
            <a:ext cx="3745726" cy="135130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V="true">
            <a:off x="15332533" y="5522997"/>
            <a:ext cx="186672" cy="310993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16747110" y="3031529"/>
            <a:ext cx="581695" cy="37216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V="true">
            <a:off x="11974843" y="7280963"/>
            <a:ext cx="628267" cy="33125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11584469" y="6923026"/>
            <a:ext cx="374825" cy="767097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V="true">
            <a:off x="14458065" y="2273589"/>
            <a:ext cx="1461806" cy="600881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flipV="true">
            <a:off x="13727121" y="4283282"/>
            <a:ext cx="484929" cy="210593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1799225" y="3771314"/>
            <a:ext cx="371142" cy="1370239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>
            <a:off x="10712340" y="4283282"/>
            <a:ext cx="457708" cy="112045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>
            <a:off x="14212051" y="4283282"/>
            <a:ext cx="331473" cy="40834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>
            <a:off x="15926910" y="2236836"/>
            <a:ext cx="839250" cy="775643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 flipV="true">
            <a:off x="12587561" y="6758545"/>
            <a:ext cx="829760" cy="49292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 flipV="true">
            <a:off x="11584469" y="6758545"/>
            <a:ext cx="0" cy="16448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flipH="true" flipV="true">
            <a:off x="11343206" y="6020211"/>
            <a:ext cx="37613" cy="67836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 flipH="true" flipV="true">
            <a:off x="11141146" y="5319465"/>
            <a:ext cx="184713" cy="407066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flipH="true" flipV="true">
            <a:off x="12257424" y="5826510"/>
            <a:ext cx="601123" cy="93203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H="true" flipV="true">
            <a:off x="11380819" y="6698573"/>
            <a:ext cx="241347" cy="80076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 flipV="true">
            <a:off x="12185325" y="5038575"/>
            <a:ext cx="413937" cy="8537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 flipV="true">
            <a:off x="12238403" y="5674188"/>
            <a:ext cx="177744" cy="151267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flipH="true" flipV="true">
            <a:off x="12151560" y="5142608"/>
            <a:ext cx="276934" cy="53842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>
            <a:off x="11325859" y="5726530"/>
            <a:ext cx="54960" cy="293681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>
            <a:off x="12576513" y="5039058"/>
            <a:ext cx="110108" cy="280406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flipH="true">
            <a:off x="12686621" y="4790084"/>
            <a:ext cx="1335275" cy="52938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8" id="58"/>
          <p:cNvSpPr/>
          <p:nvPr/>
        </p:nvSpPr>
        <p:spPr>
          <a:xfrm flipH="true" flipV="true">
            <a:off x="13771456" y="4479974"/>
            <a:ext cx="250441" cy="310111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 flipV="true">
            <a:off x="14458065" y="4487922"/>
            <a:ext cx="635316" cy="185427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 flipV="true">
            <a:off x="12428494" y="6020211"/>
            <a:ext cx="258127" cy="15367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1" id="61"/>
          <p:cNvSpPr/>
          <p:nvPr/>
        </p:nvSpPr>
        <p:spPr>
          <a:xfrm flipH="true" flipV="true">
            <a:off x="14534031" y="4667698"/>
            <a:ext cx="118179" cy="37087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2" id="62"/>
          <p:cNvSpPr/>
          <p:nvPr/>
        </p:nvSpPr>
        <p:spPr>
          <a:xfrm>
            <a:off x="13192250" y="5141553"/>
            <a:ext cx="206085" cy="260999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 flipV="true">
            <a:off x="13053693" y="5402552"/>
            <a:ext cx="354135" cy="203533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 flipV="true">
            <a:off x="12557558" y="5800162"/>
            <a:ext cx="634693" cy="29688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5" id="65"/>
          <p:cNvSpPr/>
          <p:nvPr/>
        </p:nvSpPr>
        <p:spPr>
          <a:xfrm flipH="true" flipV="true">
            <a:off x="13057325" y="5625013"/>
            <a:ext cx="144418" cy="20303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6" id="66"/>
          <p:cNvSpPr/>
          <p:nvPr/>
        </p:nvSpPr>
        <p:spPr>
          <a:xfrm flipV="true">
            <a:off x="14212051" y="5020170"/>
            <a:ext cx="437682" cy="1888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7" id="67"/>
          <p:cNvSpPr/>
          <p:nvPr/>
        </p:nvSpPr>
        <p:spPr>
          <a:xfrm flipV="true">
            <a:off x="15144808" y="5160049"/>
            <a:ext cx="180062" cy="7910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8" id="68"/>
          <p:cNvSpPr/>
          <p:nvPr/>
        </p:nvSpPr>
        <p:spPr>
          <a:xfrm flipH="true" flipV="true">
            <a:off x="15093381" y="5141553"/>
            <a:ext cx="40000" cy="129541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9" id="69"/>
          <p:cNvSpPr/>
          <p:nvPr/>
        </p:nvSpPr>
        <p:spPr>
          <a:xfrm flipV="true">
            <a:off x="14612926" y="5205229"/>
            <a:ext cx="473664" cy="18071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0" id="70"/>
          <p:cNvSpPr/>
          <p:nvPr/>
        </p:nvSpPr>
        <p:spPr>
          <a:xfrm flipH="true" flipV="true">
            <a:off x="14277423" y="5044842"/>
            <a:ext cx="335503" cy="115207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1" id="71"/>
          <p:cNvSpPr/>
          <p:nvPr/>
        </p:nvSpPr>
        <p:spPr>
          <a:xfrm flipH="true" flipV="true">
            <a:off x="14590643" y="5148391"/>
            <a:ext cx="59089" cy="23754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 flipH="true">
            <a:off x="13425152" y="6388052"/>
            <a:ext cx="860103" cy="38785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3" id="73"/>
          <p:cNvSpPr/>
          <p:nvPr/>
        </p:nvSpPr>
        <p:spPr>
          <a:xfrm flipV="true">
            <a:off x="14285255" y="6173889"/>
            <a:ext cx="366955" cy="214163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79498" y="10082212"/>
            <a:ext cx="837458" cy="204788"/>
            <a:chOff x="0" y="0"/>
            <a:chExt cx="1116611" cy="273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584" cy="273050"/>
            </a:xfrm>
            <a:custGeom>
              <a:avLst/>
              <a:gdLst/>
              <a:ahLst/>
              <a:cxnLst/>
              <a:rect r="r" b="b" t="t" l="l"/>
              <a:pathLst>
                <a:path h="273050" w="1116584">
                  <a:moveTo>
                    <a:pt x="136525" y="0"/>
                  </a:moveTo>
                  <a:lnTo>
                    <a:pt x="980059" y="0"/>
                  </a:lnTo>
                  <a:cubicBezTo>
                    <a:pt x="1055497" y="0"/>
                    <a:pt x="1116584" y="61087"/>
                    <a:pt x="1116584" y="136525"/>
                  </a:cubicBezTo>
                  <a:lnTo>
                    <a:pt x="1116584" y="273050"/>
                  </a:lnTo>
                  <a:lnTo>
                    <a:pt x="0" y="273050"/>
                  </a:lnTo>
                  <a:lnTo>
                    <a:pt x="0" y="136525"/>
                  </a:lnTo>
                  <a:cubicBezTo>
                    <a:pt x="0" y="61087"/>
                    <a:pt x="61087" y="0"/>
                    <a:pt x="136525" y="0"/>
                  </a:cubicBezTo>
                  <a:close/>
                </a:path>
              </a:pathLst>
            </a:custGeom>
            <a:solidFill>
              <a:srgbClr val="0C046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362002" y="6149700"/>
            <a:ext cx="3951437" cy="4141944"/>
          </a:xfrm>
          <a:custGeom>
            <a:avLst/>
            <a:gdLst/>
            <a:ahLst/>
            <a:cxnLst/>
            <a:rect r="r" b="b" t="t" l="l"/>
            <a:pathLst>
              <a:path h="4141944" w="3951437">
                <a:moveTo>
                  <a:pt x="0" y="0"/>
                </a:moveTo>
                <a:lnTo>
                  <a:pt x="3951438" y="0"/>
                </a:lnTo>
                <a:lnTo>
                  <a:pt x="3951438" y="4141944"/>
                </a:lnTo>
                <a:lnTo>
                  <a:pt x="0" y="4141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05672" y="738286"/>
            <a:ext cx="819600" cy="819600"/>
            <a:chOff x="0" y="0"/>
            <a:chExt cx="1092800" cy="109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2835" cy="1092835"/>
            </a:xfrm>
            <a:custGeom>
              <a:avLst/>
              <a:gdLst/>
              <a:ahLst/>
              <a:cxnLst/>
              <a:rect r="r" b="b" t="t" l="l"/>
              <a:pathLst>
                <a:path h="1092835" w="1092835">
                  <a:moveTo>
                    <a:pt x="0" y="546354"/>
                  </a:moveTo>
                  <a:cubicBezTo>
                    <a:pt x="0" y="244602"/>
                    <a:pt x="244602" y="0"/>
                    <a:pt x="546354" y="0"/>
                  </a:cubicBezTo>
                  <a:cubicBezTo>
                    <a:pt x="848106" y="0"/>
                    <a:pt x="1092835" y="244602"/>
                    <a:pt x="1092835" y="546354"/>
                  </a:cubicBezTo>
                  <a:cubicBezTo>
                    <a:pt x="1092835" y="848106"/>
                    <a:pt x="848106" y="1092835"/>
                    <a:pt x="546354" y="1092835"/>
                  </a:cubicBezTo>
                  <a:cubicBezTo>
                    <a:pt x="244602" y="1092835"/>
                    <a:pt x="0" y="848106"/>
                    <a:pt x="0" y="54635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4"/>
            </a:gra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53218" y="-27394"/>
            <a:ext cx="5447106" cy="10346606"/>
          </a:xfrm>
          <a:custGeom>
            <a:avLst/>
            <a:gdLst/>
            <a:ahLst/>
            <a:cxnLst/>
            <a:rect r="r" b="b" t="t" l="l"/>
            <a:pathLst>
              <a:path h="10346606" w="5447106">
                <a:moveTo>
                  <a:pt x="0" y="0"/>
                </a:moveTo>
                <a:lnTo>
                  <a:pt x="5447106" y="0"/>
                </a:lnTo>
                <a:lnTo>
                  <a:pt x="5447106" y="10346606"/>
                </a:lnTo>
                <a:lnTo>
                  <a:pt x="0" y="103466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3200" y="-27394"/>
            <a:ext cx="18294404" cy="2164081"/>
            <a:chOff x="0" y="0"/>
            <a:chExt cx="24392539" cy="28854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92510" cy="2953643"/>
            </a:xfrm>
            <a:custGeom>
              <a:avLst/>
              <a:gdLst/>
              <a:ahLst/>
              <a:cxnLst/>
              <a:rect r="r" b="b" t="t" l="l"/>
              <a:pathLst>
                <a:path h="2953643" w="24392510">
                  <a:moveTo>
                    <a:pt x="0" y="0"/>
                  </a:moveTo>
                  <a:lnTo>
                    <a:pt x="24392510" y="0"/>
                  </a:lnTo>
                  <a:lnTo>
                    <a:pt x="24392510" y="2402313"/>
                  </a:lnTo>
                  <a:lnTo>
                    <a:pt x="24122889" y="2474062"/>
                  </a:lnTo>
                  <a:cubicBezTo>
                    <a:pt x="23443439" y="2644371"/>
                    <a:pt x="22805391" y="2771339"/>
                    <a:pt x="22258910" y="2833850"/>
                  </a:cubicBezTo>
                  <a:cubicBezTo>
                    <a:pt x="19344260" y="3400708"/>
                    <a:pt x="16416910" y="1785048"/>
                    <a:pt x="13724510" y="1541948"/>
                  </a:cubicBezTo>
                  <a:cubicBezTo>
                    <a:pt x="11032110" y="1298848"/>
                    <a:pt x="8555610" y="1580149"/>
                    <a:pt x="6104510" y="1375251"/>
                  </a:cubicBezTo>
                  <a:cubicBezTo>
                    <a:pt x="4266184" y="1221612"/>
                    <a:pt x="1874266" y="802230"/>
                    <a:pt x="286893" y="525999"/>
                  </a:cubicBezTo>
                  <a:lnTo>
                    <a:pt x="0" y="476198"/>
                  </a:lnTo>
                  <a:close/>
                </a:path>
              </a:pathLst>
            </a:custGeom>
            <a:gradFill rotWithShape="true">
              <a:gsLst>
                <a:gs pos="0">
                  <a:srgbClr val="0C0466">
                    <a:alpha val="89803"/>
                  </a:srgbClr>
                </a:gs>
                <a:gs pos="36000">
                  <a:srgbClr val="0C0466">
                    <a:alpha val="89803"/>
                  </a:srgbClr>
                </a:gs>
                <a:gs pos="100000">
                  <a:srgbClr val="F78484">
                    <a:alpha val="94901"/>
                  </a:srgbClr>
                </a:gs>
              </a:gsLst>
              <a:lin ang="1800004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97454" y="0"/>
            <a:ext cx="16388054" cy="907681"/>
            <a:chOff x="0" y="0"/>
            <a:chExt cx="21850739" cy="12102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850739" cy="1210241"/>
            </a:xfrm>
            <a:custGeom>
              <a:avLst/>
              <a:gdLst/>
              <a:ahLst/>
              <a:cxnLst/>
              <a:rect r="r" b="b" t="t" l="l"/>
              <a:pathLst>
                <a:path h="1210241" w="21850739">
                  <a:moveTo>
                    <a:pt x="0" y="0"/>
                  </a:moveTo>
                  <a:lnTo>
                    <a:pt x="21850739" y="0"/>
                  </a:lnTo>
                  <a:lnTo>
                    <a:pt x="21850739" y="1210241"/>
                  </a:lnTo>
                  <a:lnTo>
                    <a:pt x="0" y="12102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1850739" cy="124834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248"/>
                </a:lnSpc>
              </a:pPr>
              <a:r>
                <a:rPr lang="en-US" sz="4859">
                  <a:solidFill>
                    <a:srgbClr val="F2F2F2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Fro</a:t>
              </a:r>
              <a:r>
                <a:rPr lang="en-US" sz="4859">
                  <a:solidFill>
                    <a:srgbClr val="F2F2F2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m Insight to Action: Data-Driven Public Safety Strategies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882381" y="738306"/>
            <a:ext cx="1703127" cy="1703127"/>
            <a:chOff x="0" y="0"/>
            <a:chExt cx="2464800" cy="2464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64816" cy="2464816"/>
            </a:xfrm>
            <a:custGeom>
              <a:avLst/>
              <a:gdLst/>
              <a:ahLst/>
              <a:cxnLst/>
              <a:rect r="r" b="b" t="t" l="l"/>
              <a:pathLst>
                <a:path h="2464816" w="2464816">
                  <a:moveTo>
                    <a:pt x="0" y="1232408"/>
                  </a:moveTo>
                  <a:cubicBezTo>
                    <a:pt x="0" y="551815"/>
                    <a:pt x="551815" y="0"/>
                    <a:pt x="1232408" y="0"/>
                  </a:cubicBezTo>
                  <a:cubicBezTo>
                    <a:pt x="1913001" y="0"/>
                    <a:pt x="2464816" y="551815"/>
                    <a:pt x="2464816" y="1232408"/>
                  </a:cubicBezTo>
                  <a:cubicBezTo>
                    <a:pt x="2464816" y="1913001"/>
                    <a:pt x="1913001" y="2464816"/>
                    <a:pt x="1232408" y="2464816"/>
                  </a:cubicBezTo>
                  <a:cubicBezTo>
                    <a:pt x="551815" y="2464816"/>
                    <a:pt x="0" y="1913001"/>
                    <a:pt x="0" y="123240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4"/>
            </a:gra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4036654" y="907681"/>
            <a:ext cx="9737238" cy="9082677"/>
          </a:xfrm>
          <a:custGeom>
            <a:avLst/>
            <a:gdLst/>
            <a:ahLst/>
            <a:cxnLst/>
            <a:rect r="r" b="b" t="t" l="l"/>
            <a:pathLst>
              <a:path h="9082677" w="9737238">
                <a:moveTo>
                  <a:pt x="0" y="0"/>
                </a:moveTo>
                <a:lnTo>
                  <a:pt x="9737238" y="0"/>
                </a:lnTo>
                <a:lnTo>
                  <a:pt x="9737238" y="9082677"/>
                </a:lnTo>
                <a:lnTo>
                  <a:pt x="0" y="90826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516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856915" y="953008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131022" y="909460"/>
            <a:ext cx="1205845" cy="1296852"/>
          </a:xfrm>
          <a:custGeom>
            <a:avLst/>
            <a:gdLst/>
            <a:ahLst/>
            <a:cxnLst/>
            <a:rect r="r" b="b" t="t" l="l"/>
            <a:pathLst>
              <a:path h="1296852" w="1205845">
                <a:moveTo>
                  <a:pt x="0" y="0"/>
                </a:moveTo>
                <a:lnTo>
                  <a:pt x="1205845" y="0"/>
                </a:lnTo>
                <a:lnTo>
                  <a:pt x="1205845" y="1296852"/>
                </a:lnTo>
                <a:lnTo>
                  <a:pt x="0" y="12968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449429"/>
            <a:ext cx="10437081" cy="5388143"/>
          </a:xfrm>
          <a:custGeom>
            <a:avLst/>
            <a:gdLst/>
            <a:ahLst/>
            <a:cxnLst/>
            <a:rect r="r" b="b" t="t" l="l"/>
            <a:pathLst>
              <a:path h="5388143" w="10437081">
                <a:moveTo>
                  <a:pt x="0" y="0"/>
                </a:moveTo>
                <a:lnTo>
                  <a:pt x="10437081" y="0"/>
                </a:lnTo>
                <a:lnTo>
                  <a:pt x="10437081" y="5388142"/>
                </a:lnTo>
                <a:lnTo>
                  <a:pt x="0" y="5388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64462" y="2185792"/>
            <a:ext cx="7618676" cy="6687773"/>
          </a:xfrm>
          <a:custGeom>
            <a:avLst/>
            <a:gdLst/>
            <a:ahLst/>
            <a:cxnLst/>
            <a:rect r="r" b="b" t="t" l="l"/>
            <a:pathLst>
              <a:path h="6687773" w="7618676">
                <a:moveTo>
                  <a:pt x="0" y="0"/>
                </a:moveTo>
                <a:lnTo>
                  <a:pt x="7618676" y="0"/>
                </a:lnTo>
                <a:lnTo>
                  <a:pt x="7618676" y="6687773"/>
                </a:lnTo>
                <a:lnTo>
                  <a:pt x="0" y="6687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79" t="-3542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114862" y="950878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36350" y="794416"/>
            <a:ext cx="7980164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Critical Reflection And the Path Forward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777293" y="203140"/>
            <a:ext cx="1205845" cy="1296852"/>
          </a:xfrm>
          <a:custGeom>
            <a:avLst/>
            <a:gdLst/>
            <a:ahLst/>
            <a:cxnLst/>
            <a:rect r="r" b="b" t="t" l="l"/>
            <a:pathLst>
              <a:path h="1296852" w="1205845">
                <a:moveTo>
                  <a:pt x="0" y="0"/>
                </a:moveTo>
                <a:lnTo>
                  <a:pt x="1205845" y="0"/>
                </a:lnTo>
                <a:lnTo>
                  <a:pt x="1205845" y="1296852"/>
                </a:lnTo>
                <a:lnTo>
                  <a:pt x="0" y="1296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79498" y="10082212"/>
            <a:ext cx="837458" cy="204788"/>
            <a:chOff x="0" y="0"/>
            <a:chExt cx="1116611" cy="273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584" cy="273050"/>
            </a:xfrm>
            <a:custGeom>
              <a:avLst/>
              <a:gdLst/>
              <a:ahLst/>
              <a:cxnLst/>
              <a:rect r="r" b="b" t="t" l="l"/>
              <a:pathLst>
                <a:path h="273050" w="1116584">
                  <a:moveTo>
                    <a:pt x="136525" y="0"/>
                  </a:moveTo>
                  <a:lnTo>
                    <a:pt x="980059" y="0"/>
                  </a:lnTo>
                  <a:cubicBezTo>
                    <a:pt x="1055497" y="0"/>
                    <a:pt x="1116584" y="61087"/>
                    <a:pt x="1116584" y="136525"/>
                  </a:cubicBezTo>
                  <a:lnTo>
                    <a:pt x="1116584" y="273050"/>
                  </a:lnTo>
                  <a:lnTo>
                    <a:pt x="0" y="273050"/>
                  </a:lnTo>
                  <a:lnTo>
                    <a:pt x="0" y="136525"/>
                  </a:lnTo>
                  <a:cubicBezTo>
                    <a:pt x="0" y="61087"/>
                    <a:pt x="61087" y="0"/>
                    <a:pt x="136525" y="0"/>
                  </a:cubicBezTo>
                  <a:close/>
                </a:path>
              </a:pathLst>
            </a:custGeom>
            <a:solidFill>
              <a:srgbClr val="0C046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362002" y="6149700"/>
            <a:ext cx="3951437" cy="4141944"/>
          </a:xfrm>
          <a:custGeom>
            <a:avLst/>
            <a:gdLst/>
            <a:ahLst/>
            <a:cxnLst/>
            <a:rect r="r" b="b" t="t" l="l"/>
            <a:pathLst>
              <a:path h="4141944" w="3951437">
                <a:moveTo>
                  <a:pt x="0" y="0"/>
                </a:moveTo>
                <a:lnTo>
                  <a:pt x="3951438" y="0"/>
                </a:lnTo>
                <a:lnTo>
                  <a:pt x="3951438" y="4141944"/>
                </a:lnTo>
                <a:lnTo>
                  <a:pt x="0" y="4141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71550" y="604838"/>
            <a:ext cx="16345200" cy="1281000"/>
            <a:chOff x="0" y="0"/>
            <a:chExt cx="21793600" cy="17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93600" cy="1708000"/>
            </a:xfrm>
            <a:custGeom>
              <a:avLst/>
              <a:gdLst/>
              <a:ahLst/>
              <a:cxnLst/>
              <a:rect r="r" b="b" t="t" l="l"/>
              <a:pathLst>
                <a:path h="1708000" w="21793600">
                  <a:moveTo>
                    <a:pt x="0" y="0"/>
                  </a:moveTo>
                  <a:lnTo>
                    <a:pt x="21793600" y="0"/>
                  </a:lnTo>
                  <a:lnTo>
                    <a:pt x="21793600" y="1708000"/>
                  </a:lnTo>
                  <a:lnTo>
                    <a:pt x="0" y="1708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1793600" cy="17556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832"/>
                </a:lnSpc>
              </a:pPr>
              <a:r>
                <a:rPr lang="en-US" sz="5400">
                  <a:solidFill>
                    <a:srgbClr val="FFFFFF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Hypothesis Testing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4322" y="835560"/>
            <a:ext cx="819600" cy="819600"/>
            <a:chOff x="0" y="0"/>
            <a:chExt cx="1092800" cy="109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2835" cy="1092835"/>
            </a:xfrm>
            <a:custGeom>
              <a:avLst/>
              <a:gdLst/>
              <a:ahLst/>
              <a:cxnLst/>
              <a:rect r="r" b="b" t="t" l="l"/>
              <a:pathLst>
                <a:path h="1092835" w="1092835">
                  <a:moveTo>
                    <a:pt x="0" y="546354"/>
                  </a:moveTo>
                  <a:cubicBezTo>
                    <a:pt x="0" y="244602"/>
                    <a:pt x="244602" y="0"/>
                    <a:pt x="546354" y="0"/>
                  </a:cubicBezTo>
                  <a:cubicBezTo>
                    <a:pt x="848106" y="0"/>
                    <a:pt x="1092835" y="244602"/>
                    <a:pt x="1092835" y="546354"/>
                  </a:cubicBezTo>
                  <a:cubicBezTo>
                    <a:pt x="1092835" y="848106"/>
                    <a:pt x="848106" y="1092835"/>
                    <a:pt x="546354" y="1092835"/>
                  </a:cubicBezTo>
                  <a:cubicBezTo>
                    <a:pt x="244602" y="1092835"/>
                    <a:pt x="0" y="848106"/>
                    <a:pt x="0" y="54635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4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3050" y="0"/>
            <a:ext cx="18294404" cy="2862194"/>
            <a:chOff x="0" y="0"/>
            <a:chExt cx="24392539" cy="38162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92510" cy="3816260"/>
            </a:xfrm>
            <a:custGeom>
              <a:avLst/>
              <a:gdLst/>
              <a:ahLst/>
              <a:cxnLst/>
              <a:rect r="r" b="b" t="t" l="l"/>
              <a:pathLst>
                <a:path h="3816260" w="24392510">
                  <a:moveTo>
                    <a:pt x="0" y="0"/>
                  </a:moveTo>
                  <a:lnTo>
                    <a:pt x="24392510" y="0"/>
                  </a:lnTo>
                  <a:lnTo>
                    <a:pt x="24392510" y="3177286"/>
                  </a:lnTo>
                  <a:lnTo>
                    <a:pt x="24122889" y="3272155"/>
                  </a:lnTo>
                  <a:cubicBezTo>
                    <a:pt x="23443439" y="3497326"/>
                    <a:pt x="22805391" y="3665347"/>
                    <a:pt x="22258910" y="3748024"/>
                  </a:cubicBezTo>
                  <a:cubicBezTo>
                    <a:pt x="19344260" y="4188968"/>
                    <a:pt x="16416910" y="2360930"/>
                    <a:pt x="13724510" y="2039366"/>
                  </a:cubicBezTo>
                  <a:cubicBezTo>
                    <a:pt x="11032110" y="1717802"/>
                    <a:pt x="8555610" y="2089912"/>
                    <a:pt x="6104510" y="1818894"/>
                  </a:cubicBezTo>
                  <a:cubicBezTo>
                    <a:pt x="4266185" y="1615694"/>
                    <a:pt x="1874267" y="1060958"/>
                    <a:pt x="286767" y="695706"/>
                  </a:cubicBezTo>
                  <a:lnTo>
                    <a:pt x="0" y="629793"/>
                  </a:lnTo>
                  <a:close/>
                </a:path>
              </a:pathLst>
            </a:custGeom>
            <a:gradFill rotWithShape="true">
              <a:gsLst>
                <a:gs pos="0">
                  <a:srgbClr val="0C0466">
                    <a:alpha val="89803"/>
                  </a:srgbClr>
                </a:gs>
                <a:gs pos="36000">
                  <a:srgbClr val="0C0466">
                    <a:alpha val="89803"/>
                  </a:srgbClr>
                </a:gs>
                <a:gs pos="100000">
                  <a:srgbClr val="F78484">
                    <a:alpha val="94901"/>
                  </a:srgbClr>
                </a:gs>
              </a:gsLst>
              <a:lin ang="1800004"/>
            </a:gra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37721" y="435938"/>
            <a:ext cx="1780200" cy="1618800"/>
            <a:chOff x="0" y="0"/>
            <a:chExt cx="2373600" cy="2158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73630" cy="2158492"/>
            </a:xfrm>
            <a:custGeom>
              <a:avLst/>
              <a:gdLst/>
              <a:ahLst/>
              <a:cxnLst/>
              <a:rect r="r" b="b" t="t" l="l"/>
              <a:pathLst>
                <a:path h="2158492" w="2373630">
                  <a:moveTo>
                    <a:pt x="0" y="1079246"/>
                  </a:moveTo>
                  <a:cubicBezTo>
                    <a:pt x="0" y="483235"/>
                    <a:pt x="531368" y="0"/>
                    <a:pt x="1186815" y="0"/>
                  </a:cubicBezTo>
                  <a:cubicBezTo>
                    <a:pt x="1842262" y="0"/>
                    <a:pt x="2373630" y="483235"/>
                    <a:pt x="2373630" y="1079246"/>
                  </a:cubicBezTo>
                  <a:cubicBezTo>
                    <a:pt x="2373630" y="1675257"/>
                    <a:pt x="1842262" y="2158492"/>
                    <a:pt x="1186815" y="2158492"/>
                  </a:cubicBezTo>
                  <a:cubicBezTo>
                    <a:pt x="531368" y="2158492"/>
                    <a:pt x="0" y="1675257"/>
                    <a:pt x="0" y="107924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4"/>
            </a:gra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304125" y="498800"/>
            <a:ext cx="4593150" cy="146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b="true" sz="46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References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64100" y="9533820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8898" y="2380057"/>
            <a:ext cx="17939102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Source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[1] Toronto Police Service, "Major Crime Indicators (MCI) 2014-2024," Public Safety Data Portal, 2025. [Online]. Available: </a:t>
            </a:r>
            <a:r>
              <a:rPr lang="en-US" sz="18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data.torontopolice.on.ca/pages/major-crime-indicators."/>
              </a:rPr>
              <a:t>https://data.torontopolice.on.ca/pages/major-crime-indicators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[Accessed: Nov. 24, 2025]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8898" y="4036944"/>
            <a:ext cx="17939102" cy="15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Methodology (CRISP-DM)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[2] R. Wirth and J. Hipp, "CRISP-DM: Towards a standard process model for data mining," in Proc. 4th Int. Conf. Pract. Appl. Knowl. Discov. Data Min., Manchester, U.K., 2000, pp. 29–39. [Online]. Available: </a:t>
            </a:r>
            <a:r>
              <a:rPr lang="en-US" sz="18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6" tooltip="http://cs.unibo.it/~danilo.montesi/CBD/Beatriz/10.1.1.198.5133.pdf"/>
              </a:rPr>
              <a:t>http://cs.unibo.it/~danilo.montesi/CBD/Beatriz/10.1.1.198.5133.pdf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348898" y="5726374"/>
            <a:ext cx="17939102" cy="419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2"/>
              </a:lnSpc>
              <a:spcBef>
                <a:spcPct val="0"/>
              </a:spcBef>
            </a:pPr>
            <a:r>
              <a:rPr lang="en-US" sz="18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Algorithms &amp; Theoretical Foundations</a:t>
            </a:r>
          </a:p>
          <a:p>
            <a:pPr algn="l">
              <a:lnSpc>
                <a:spcPts val="2552"/>
              </a:lnSpc>
              <a:spcBef>
                <a:spcPct val="0"/>
              </a:spcBef>
            </a:pPr>
          </a:p>
          <a:p>
            <a:pPr algn="l">
              <a:lnSpc>
                <a:spcPts val="2552"/>
              </a:lnSpc>
              <a:spcBef>
                <a:spcPct val="0"/>
              </a:spcBef>
            </a:pPr>
            <a:r>
              <a:rPr lang="en-US" sz="18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[3] (DBSCAN) M. Ester, H.-P. Kriegel, J. Sander, and X. Xu, "A density-based algorithm for discovering clusters in large spatial databases with noise," in Proc. 2nd Int. Conf. Knowl. Discov. Data Min. (KDD-96), Portland, OR, 1996, pp. 226–231. [Online]. Available: </a:t>
            </a:r>
            <a:r>
              <a:rPr lang="en-US" sz="1823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7" tooltip="https://file.biolab.si/papers/1996-DBSCAN-KDD.pdf"/>
              </a:rPr>
              <a:t>https://file.biolab.si/papers/1996-DBSCAN-KDD.pdf</a:t>
            </a:r>
          </a:p>
          <a:p>
            <a:pPr algn="l">
              <a:lnSpc>
                <a:spcPts val="2552"/>
              </a:lnSpc>
              <a:spcBef>
                <a:spcPct val="0"/>
              </a:spcBef>
            </a:pPr>
          </a:p>
          <a:p>
            <a:pPr algn="l">
              <a:lnSpc>
                <a:spcPts val="2552"/>
              </a:lnSpc>
              <a:spcBef>
                <a:spcPct val="0"/>
              </a:spcBef>
            </a:pPr>
            <a:r>
              <a:rPr lang="en-US" sz="18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[4] (Apriori) R. Agrawal and R. Srikant, "Fast algorithms for mining association rules," in Proc. 20th Int. Conf. Very Large Data Bases (VLDB), Santiago, Chile, 1994, pp. 487–499. [Online]. Available: </a:t>
            </a:r>
            <a:r>
              <a:rPr lang="en-US" sz="1823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8" tooltip="https://snap.stanford.edu/class/cs224w-readings/Agrawal94AssosiationRule.pdf"/>
              </a:rPr>
              <a:t>https://snap.stanford.edu/class/cs224w-readings/Agrawal94AssosiationRule.pdf</a:t>
            </a:r>
          </a:p>
          <a:p>
            <a:pPr algn="l">
              <a:lnSpc>
                <a:spcPts val="2552"/>
              </a:lnSpc>
              <a:spcBef>
                <a:spcPct val="0"/>
              </a:spcBef>
            </a:pPr>
          </a:p>
          <a:p>
            <a:pPr algn="just">
              <a:lnSpc>
                <a:spcPts val="2552"/>
              </a:lnSpc>
              <a:spcBef>
                <a:spcPct val="0"/>
              </a:spcBef>
            </a:pPr>
            <a:r>
              <a:rPr lang="en-US" sz="18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[5] (Decision Trees/CART) L. Breiman, J. H. Friedman, R. A. Olshen, and C. J. Stone, Classification and Regression Trees. Belmont, CA: Wadsworth, 1984.[Online]. Available:</a:t>
            </a:r>
            <a:r>
              <a:rPr lang="en-US" sz="1823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9" tooltip="https://www.researchgate.net/profile/Dan-Steinberg/publication/265031802_Chapter_10_CART_Classification_and_Regression_Trees/links/567dcf8408ae051f9ae493fe/Chapter-10-CART-Classification-and-Regression-Trees.pdf"/>
              </a:rPr>
              <a:t>https://www.researchgate.net/profile/Dan-Steinberg/publication/265031802_Chapter_10_CART_Classification_and_Regression_Trees/links/567dcf8408ae051f9ae493fe/Chapter-10-CART-Classification-and-Regression-Trees.pdf</a:t>
            </a:r>
          </a:p>
          <a:p>
            <a:pPr algn="l">
              <a:lnSpc>
                <a:spcPts val="2552"/>
              </a:lnSpc>
              <a:spcBef>
                <a:spcPct val="0"/>
              </a:spcBef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6624899" y="549805"/>
            <a:ext cx="1205845" cy="1296852"/>
          </a:xfrm>
          <a:custGeom>
            <a:avLst/>
            <a:gdLst/>
            <a:ahLst/>
            <a:cxnLst/>
            <a:rect r="r" b="b" t="t" l="l"/>
            <a:pathLst>
              <a:path h="1296852" w="1205845">
                <a:moveTo>
                  <a:pt x="0" y="0"/>
                </a:moveTo>
                <a:lnTo>
                  <a:pt x="1205844" y="0"/>
                </a:lnTo>
                <a:lnTo>
                  <a:pt x="1205844" y="1296852"/>
                </a:lnTo>
                <a:lnTo>
                  <a:pt x="0" y="1296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79498" y="10082212"/>
            <a:ext cx="837458" cy="204788"/>
            <a:chOff x="0" y="0"/>
            <a:chExt cx="1116611" cy="273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584" cy="273050"/>
            </a:xfrm>
            <a:custGeom>
              <a:avLst/>
              <a:gdLst/>
              <a:ahLst/>
              <a:cxnLst/>
              <a:rect r="r" b="b" t="t" l="l"/>
              <a:pathLst>
                <a:path h="273050" w="1116584">
                  <a:moveTo>
                    <a:pt x="136525" y="0"/>
                  </a:moveTo>
                  <a:lnTo>
                    <a:pt x="980059" y="0"/>
                  </a:lnTo>
                  <a:cubicBezTo>
                    <a:pt x="1055497" y="0"/>
                    <a:pt x="1116584" y="61087"/>
                    <a:pt x="1116584" y="136525"/>
                  </a:cubicBezTo>
                  <a:lnTo>
                    <a:pt x="1116584" y="273050"/>
                  </a:lnTo>
                  <a:lnTo>
                    <a:pt x="0" y="273050"/>
                  </a:lnTo>
                  <a:lnTo>
                    <a:pt x="0" y="136525"/>
                  </a:lnTo>
                  <a:cubicBezTo>
                    <a:pt x="0" y="61087"/>
                    <a:pt x="61087" y="0"/>
                    <a:pt x="136525" y="0"/>
                  </a:cubicBezTo>
                  <a:close/>
                </a:path>
              </a:pathLst>
            </a:custGeom>
            <a:solidFill>
              <a:srgbClr val="0C046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78026"/>
            <a:chOff x="0" y="0"/>
            <a:chExt cx="24384000" cy="137040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04077"/>
            </a:xfrm>
            <a:custGeom>
              <a:avLst/>
              <a:gdLst/>
              <a:ahLst/>
              <a:cxnLst/>
              <a:rect r="r" b="b" t="t" l="l"/>
              <a:pathLst>
                <a:path h="13704077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688578"/>
                  </a:lnTo>
                  <a:lnTo>
                    <a:pt x="24191088" y="8567928"/>
                  </a:lnTo>
                  <a:cubicBezTo>
                    <a:pt x="22569678" y="7764018"/>
                    <a:pt x="19850100" y="9324467"/>
                    <a:pt x="18026762" y="10095103"/>
                  </a:cubicBezTo>
                  <a:cubicBezTo>
                    <a:pt x="16081883" y="10917048"/>
                    <a:pt x="14436852" y="13908405"/>
                    <a:pt x="12830683" y="13693014"/>
                  </a:cubicBezTo>
                  <a:cubicBezTo>
                    <a:pt x="11224514" y="13477621"/>
                    <a:pt x="9753600" y="9163558"/>
                    <a:pt x="8389239" y="8802624"/>
                  </a:cubicBezTo>
                  <a:cubicBezTo>
                    <a:pt x="7024878" y="8441690"/>
                    <a:pt x="6120257" y="11742674"/>
                    <a:pt x="4644517" y="11527282"/>
                  </a:cubicBezTo>
                  <a:cubicBezTo>
                    <a:pt x="3445637" y="11352276"/>
                    <a:pt x="1269365" y="10300970"/>
                    <a:pt x="132080" y="8701278"/>
                  </a:cubicBezTo>
                  <a:lnTo>
                    <a:pt x="0" y="8495411"/>
                  </a:lnTo>
                  <a:close/>
                </a:path>
              </a:pathLst>
            </a:custGeom>
            <a:gradFill rotWithShape="true">
              <a:gsLst>
                <a:gs pos="0">
                  <a:srgbClr val="0C0466">
                    <a:alpha val="83921"/>
                  </a:srgbClr>
                </a:gs>
                <a:gs pos="26000">
                  <a:srgbClr val="0C0466">
                    <a:alpha val="83921"/>
                  </a:srgbClr>
                </a:gs>
                <a:gs pos="100000">
                  <a:srgbClr val="D30392">
                    <a:alpha val="85882"/>
                  </a:srgbClr>
                </a:gs>
              </a:gsLst>
              <a:lin ang="180000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8676300"/>
            <a:chOff x="0" y="0"/>
            <a:chExt cx="24384000" cy="1156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11568375"/>
            </a:xfrm>
            <a:custGeom>
              <a:avLst/>
              <a:gdLst/>
              <a:ahLst/>
              <a:cxnLst/>
              <a:rect r="r" b="b" t="t" l="l"/>
              <a:pathLst>
                <a:path h="115683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0079228"/>
                  </a:lnTo>
                  <a:lnTo>
                    <a:pt x="24216613" y="10324719"/>
                  </a:lnTo>
                  <a:cubicBezTo>
                    <a:pt x="23708995" y="11019917"/>
                    <a:pt x="23141178" y="11501374"/>
                    <a:pt x="22584156" y="11563985"/>
                  </a:cubicBezTo>
                  <a:cubicBezTo>
                    <a:pt x="21098890" y="11731117"/>
                    <a:pt x="18757266" y="7070852"/>
                    <a:pt x="17010635" y="7017131"/>
                  </a:cubicBezTo>
                  <a:cubicBezTo>
                    <a:pt x="15264003" y="6963411"/>
                    <a:pt x="13725652" y="11355197"/>
                    <a:pt x="12104878" y="11241786"/>
                  </a:cubicBezTo>
                  <a:cubicBezTo>
                    <a:pt x="10484104" y="11128375"/>
                    <a:pt x="8940800" y="6635242"/>
                    <a:pt x="7286117" y="6336919"/>
                  </a:cubicBezTo>
                  <a:cubicBezTo>
                    <a:pt x="5631435" y="6038596"/>
                    <a:pt x="3647948" y="9624695"/>
                    <a:pt x="2177161" y="9451721"/>
                  </a:cubicBezTo>
                  <a:cubicBezTo>
                    <a:pt x="1487678" y="9370568"/>
                    <a:pt x="763143" y="8599805"/>
                    <a:pt x="124714" y="7734935"/>
                  </a:cubicBezTo>
                  <a:lnTo>
                    <a:pt x="0" y="7557135"/>
                  </a:ln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0"/>
            </a:gra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65322" y="2514967"/>
            <a:ext cx="16345200" cy="2463683"/>
            <a:chOff x="0" y="0"/>
            <a:chExt cx="21793600" cy="32849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793600" cy="3284910"/>
            </a:xfrm>
            <a:custGeom>
              <a:avLst/>
              <a:gdLst/>
              <a:ahLst/>
              <a:cxnLst/>
              <a:rect r="r" b="b" t="t" l="l"/>
              <a:pathLst>
                <a:path h="3284910" w="21793600">
                  <a:moveTo>
                    <a:pt x="0" y="0"/>
                  </a:moveTo>
                  <a:lnTo>
                    <a:pt x="21793600" y="0"/>
                  </a:lnTo>
                  <a:lnTo>
                    <a:pt x="21793600" y="3284910"/>
                  </a:lnTo>
                  <a:lnTo>
                    <a:pt x="0" y="32849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21793600" cy="33801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2960"/>
                </a:lnSpc>
              </a:pPr>
              <a:r>
                <a:rPr lang="en-US" sz="12000">
                  <a:solidFill>
                    <a:srgbClr val="FFFFFF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THANK YOU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362002" y="-21140"/>
            <a:ext cx="3951437" cy="4141944"/>
          </a:xfrm>
          <a:custGeom>
            <a:avLst/>
            <a:gdLst/>
            <a:ahLst/>
            <a:cxnLst/>
            <a:rect r="r" b="b" t="t" l="l"/>
            <a:pathLst>
              <a:path h="4141944" w="3951437">
                <a:moveTo>
                  <a:pt x="0" y="0"/>
                </a:moveTo>
                <a:lnTo>
                  <a:pt x="3951438" y="0"/>
                </a:lnTo>
                <a:lnTo>
                  <a:pt x="3951438" y="4141944"/>
                </a:lnTo>
                <a:lnTo>
                  <a:pt x="0" y="4141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79498" y="10082212"/>
            <a:ext cx="837458" cy="204788"/>
            <a:chOff x="0" y="0"/>
            <a:chExt cx="1116611" cy="273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584" cy="273050"/>
            </a:xfrm>
            <a:custGeom>
              <a:avLst/>
              <a:gdLst/>
              <a:ahLst/>
              <a:cxnLst/>
              <a:rect r="r" b="b" t="t" l="l"/>
              <a:pathLst>
                <a:path h="273050" w="1116584">
                  <a:moveTo>
                    <a:pt x="136525" y="0"/>
                  </a:moveTo>
                  <a:lnTo>
                    <a:pt x="980059" y="0"/>
                  </a:lnTo>
                  <a:cubicBezTo>
                    <a:pt x="1055497" y="0"/>
                    <a:pt x="1116584" y="61087"/>
                    <a:pt x="1116584" y="136525"/>
                  </a:cubicBezTo>
                  <a:lnTo>
                    <a:pt x="1116584" y="273050"/>
                  </a:lnTo>
                  <a:lnTo>
                    <a:pt x="0" y="273050"/>
                  </a:lnTo>
                  <a:lnTo>
                    <a:pt x="0" y="136525"/>
                  </a:lnTo>
                  <a:cubicBezTo>
                    <a:pt x="0" y="61087"/>
                    <a:pt x="61087" y="0"/>
                    <a:pt x="136525" y="0"/>
                  </a:cubicBezTo>
                  <a:close/>
                </a:path>
              </a:pathLst>
            </a:custGeom>
            <a:solidFill>
              <a:srgbClr val="0C046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5440" y="0"/>
            <a:ext cx="18262560" cy="2122019"/>
            <a:chOff x="0" y="0"/>
            <a:chExt cx="24384000" cy="2833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833626"/>
            </a:xfrm>
            <a:custGeom>
              <a:avLst/>
              <a:gdLst/>
              <a:ahLst/>
              <a:cxnLst/>
              <a:rect r="r" b="b" t="t" l="l"/>
              <a:pathLst>
                <a:path h="28336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08607"/>
                  </a:lnTo>
                  <a:lnTo>
                    <a:pt x="24312245" y="1800731"/>
                  </a:lnTo>
                  <a:cubicBezTo>
                    <a:pt x="24127840" y="1783188"/>
                    <a:pt x="23947882" y="1774298"/>
                    <a:pt x="23774400" y="1776446"/>
                  </a:cubicBezTo>
                  <a:cubicBezTo>
                    <a:pt x="21924390" y="1799418"/>
                    <a:pt x="19989800" y="2858682"/>
                    <a:pt x="18084800" y="2833173"/>
                  </a:cubicBezTo>
                  <a:cubicBezTo>
                    <a:pt x="16179800" y="2821120"/>
                    <a:pt x="14677010" y="1805982"/>
                    <a:pt x="12344400" y="1704247"/>
                  </a:cubicBezTo>
                  <a:cubicBezTo>
                    <a:pt x="10011791" y="1602513"/>
                    <a:pt x="6316091" y="2303735"/>
                    <a:pt x="4089400" y="2222765"/>
                  </a:cubicBezTo>
                  <a:cubicBezTo>
                    <a:pt x="2697734" y="2172167"/>
                    <a:pt x="1353947" y="1936118"/>
                    <a:pt x="352679" y="1676442"/>
                  </a:cubicBezTo>
                  <a:lnTo>
                    <a:pt x="0" y="1576915"/>
                  </a:lnTo>
                  <a:close/>
                </a:path>
              </a:pathLst>
            </a:custGeom>
            <a:gradFill rotWithShape="true">
              <a:gsLst>
                <a:gs pos="0">
                  <a:srgbClr val="0C0466">
                    <a:alpha val="89803"/>
                  </a:srgbClr>
                </a:gs>
                <a:gs pos="36000">
                  <a:srgbClr val="0C0466">
                    <a:alpha val="89803"/>
                  </a:srgbClr>
                </a:gs>
                <a:gs pos="100000">
                  <a:srgbClr val="F78484">
                    <a:alpha val="94901"/>
                  </a:srgbClr>
                </a:gs>
              </a:gsLst>
              <a:lin ang="1800004"/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53218" y="-27394"/>
            <a:ext cx="5447106" cy="10346606"/>
          </a:xfrm>
          <a:custGeom>
            <a:avLst/>
            <a:gdLst/>
            <a:ahLst/>
            <a:cxnLst/>
            <a:rect r="r" b="b" t="t" l="l"/>
            <a:pathLst>
              <a:path h="10346606" w="5447106">
                <a:moveTo>
                  <a:pt x="0" y="0"/>
                </a:moveTo>
                <a:lnTo>
                  <a:pt x="5447106" y="0"/>
                </a:lnTo>
                <a:lnTo>
                  <a:pt x="5447106" y="10346606"/>
                </a:lnTo>
                <a:lnTo>
                  <a:pt x="0" y="1034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83581" y="7737454"/>
            <a:ext cx="3951437" cy="4141944"/>
          </a:xfrm>
          <a:custGeom>
            <a:avLst/>
            <a:gdLst/>
            <a:ahLst/>
            <a:cxnLst/>
            <a:rect r="r" b="b" t="t" l="l"/>
            <a:pathLst>
              <a:path h="4141944" w="3951437">
                <a:moveTo>
                  <a:pt x="0" y="0"/>
                </a:moveTo>
                <a:lnTo>
                  <a:pt x="3951438" y="0"/>
                </a:lnTo>
                <a:lnTo>
                  <a:pt x="3951438" y="4141944"/>
                </a:lnTo>
                <a:lnTo>
                  <a:pt x="0" y="4141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5400000">
            <a:off x="17386273" y="9392045"/>
            <a:ext cx="975141" cy="879193"/>
            <a:chOff x="0" y="0"/>
            <a:chExt cx="2600375" cy="23445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00401" cy="2344547"/>
            </a:xfrm>
            <a:custGeom>
              <a:avLst/>
              <a:gdLst/>
              <a:ahLst/>
              <a:cxnLst/>
              <a:rect r="r" b="b" t="t" l="l"/>
              <a:pathLst>
                <a:path h="2344547" w="2600401">
                  <a:moveTo>
                    <a:pt x="114323" y="0"/>
                  </a:moveTo>
                  <a:lnTo>
                    <a:pt x="2600401" y="0"/>
                  </a:lnTo>
                  <a:lnTo>
                    <a:pt x="2600401" y="2148205"/>
                  </a:lnTo>
                  <a:lnTo>
                    <a:pt x="2488943" y="2207260"/>
                  </a:lnTo>
                  <a:cubicBezTo>
                    <a:pt x="2274619" y="2295652"/>
                    <a:pt x="2038941" y="2344547"/>
                    <a:pt x="1791544" y="2344547"/>
                  </a:cubicBezTo>
                  <a:cubicBezTo>
                    <a:pt x="802087" y="2344547"/>
                    <a:pt x="0" y="1562227"/>
                    <a:pt x="0" y="597154"/>
                  </a:cubicBezTo>
                  <a:cubicBezTo>
                    <a:pt x="0" y="476504"/>
                    <a:pt x="12500" y="358775"/>
                    <a:pt x="36458" y="2449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4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9485850"/>
            <a:ext cx="364286" cy="801150"/>
            <a:chOff x="0" y="0"/>
            <a:chExt cx="485715" cy="1068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5775" cy="1068197"/>
            </a:xfrm>
            <a:custGeom>
              <a:avLst/>
              <a:gdLst/>
              <a:ahLst/>
              <a:cxnLst/>
              <a:rect r="r" b="b" t="t" l="l"/>
              <a:pathLst>
                <a:path h="1068197" w="485775">
                  <a:moveTo>
                    <a:pt x="0" y="0"/>
                  </a:moveTo>
                  <a:lnTo>
                    <a:pt x="152019" y="30734"/>
                  </a:lnTo>
                  <a:cubicBezTo>
                    <a:pt x="348107" y="113665"/>
                    <a:pt x="485775" y="307848"/>
                    <a:pt x="485775" y="534162"/>
                  </a:cubicBezTo>
                  <a:cubicBezTo>
                    <a:pt x="485775" y="760476"/>
                    <a:pt x="348107" y="954532"/>
                    <a:pt x="152019" y="1037463"/>
                  </a:cubicBezTo>
                  <a:lnTo>
                    <a:pt x="0" y="1068197"/>
                  </a:ln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4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6998227" y="88254"/>
            <a:ext cx="1100897" cy="1183984"/>
          </a:xfrm>
          <a:custGeom>
            <a:avLst/>
            <a:gdLst/>
            <a:ahLst/>
            <a:cxnLst/>
            <a:rect r="r" b="b" t="t" l="l"/>
            <a:pathLst>
              <a:path h="1183984" w="1100897">
                <a:moveTo>
                  <a:pt x="0" y="0"/>
                </a:moveTo>
                <a:lnTo>
                  <a:pt x="1100897" y="0"/>
                </a:lnTo>
                <a:lnTo>
                  <a:pt x="1100897" y="1183984"/>
                </a:lnTo>
                <a:lnTo>
                  <a:pt x="0" y="11839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5440" y="2122019"/>
            <a:ext cx="11869546" cy="6426641"/>
          </a:xfrm>
          <a:custGeom>
            <a:avLst/>
            <a:gdLst/>
            <a:ahLst/>
            <a:cxnLst/>
            <a:rect r="r" b="b" t="t" l="l"/>
            <a:pathLst>
              <a:path h="6426641" w="11869546">
                <a:moveTo>
                  <a:pt x="0" y="0"/>
                </a:moveTo>
                <a:lnTo>
                  <a:pt x="11869546" y="0"/>
                </a:lnTo>
                <a:lnTo>
                  <a:pt x="11869546" y="6426641"/>
                </a:lnTo>
                <a:lnTo>
                  <a:pt x="0" y="64266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26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98124" y="118271"/>
            <a:ext cx="1329175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Problem Definition &amp; Related Work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60756" y="2255050"/>
            <a:ext cx="6227244" cy="346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10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104" i="true" b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Problem Statement</a:t>
            </a:r>
          </a:p>
          <a:p>
            <a:pPr algn="l">
              <a:lnSpc>
                <a:spcPts val="2524"/>
              </a:lnSpc>
            </a:pPr>
          </a:p>
          <a:p>
            <a:pPr algn="l">
              <a:lnSpc>
                <a:spcPts val="2524"/>
              </a:lnSpc>
            </a:pPr>
            <a:r>
              <a:rPr lang="en-US" sz="210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Crime in Toronto follows hidden spatial and temporal patterns. Detecting these trends can help prevent incidents, optimize policing, and inform data-driven city planning. </a:t>
            </a:r>
          </a:p>
          <a:p>
            <a:pPr algn="l">
              <a:lnSpc>
                <a:spcPts val="2524"/>
              </a:lnSpc>
            </a:pPr>
          </a:p>
          <a:p>
            <a:pPr algn="l">
              <a:lnSpc>
                <a:spcPts val="2524"/>
              </a:lnSpc>
            </a:pPr>
          </a:p>
          <a:p>
            <a:pPr algn="l">
              <a:lnSpc>
                <a:spcPts val="2524"/>
              </a:lnSpc>
            </a:pPr>
          </a:p>
          <a:p>
            <a:pPr algn="l">
              <a:lnSpc>
                <a:spcPts val="2524"/>
              </a:lnSpc>
            </a:pPr>
          </a:p>
          <a:p>
            <a:pPr algn="l">
              <a:lnSpc>
                <a:spcPts val="2524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894986" y="6656360"/>
            <a:ext cx="6456046" cy="292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9"/>
              </a:lnSpc>
              <a:spcBef>
                <a:spcPct val="0"/>
              </a:spcBef>
            </a:pPr>
            <a:r>
              <a:rPr lang="en-US" b="true" sz="2116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      Quick overview of what others have done</a:t>
            </a:r>
          </a:p>
          <a:p>
            <a:pPr algn="l">
              <a:lnSpc>
                <a:spcPts val="2291"/>
              </a:lnSpc>
              <a:spcBef>
                <a:spcPct val="0"/>
              </a:spcBef>
            </a:pPr>
          </a:p>
          <a:p>
            <a:pPr algn="l" marL="412262" indent="-206131" lvl="1">
              <a:lnSpc>
                <a:spcPts val="2291"/>
              </a:lnSpc>
              <a:spcBef>
                <a:spcPct val="0"/>
              </a:spcBef>
              <a:buFont typeface="Arial"/>
              <a:buChar char="•"/>
            </a:pPr>
            <a:r>
              <a:rPr lang="en-US" sz="190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 few projects tried using basic machine learning to predict crime types.</a:t>
            </a:r>
          </a:p>
          <a:p>
            <a:pPr algn="l" marL="412262" indent="-206131" lvl="1">
              <a:lnSpc>
                <a:spcPts val="2291"/>
              </a:lnSpc>
              <a:spcBef>
                <a:spcPct val="0"/>
              </a:spcBef>
              <a:buFont typeface="Arial"/>
              <a:buChar char="•"/>
            </a:pPr>
            <a:r>
              <a:rPr lang="en-US" sz="190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People have analyzed crime locations and times to find trends.</a:t>
            </a:r>
          </a:p>
          <a:p>
            <a:pPr algn="l" marL="412262" indent="-206131" lvl="1">
              <a:lnSpc>
                <a:spcPts val="2291"/>
              </a:lnSpc>
              <a:spcBef>
                <a:spcPct val="0"/>
              </a:spcBef>
              <a:buFont typeface="Arial"/>
              <a:buChar char="•"/>
            </a:pPr>
            <a:r>
              <a:rPr lang="en-US" sz="190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Earlier work mostly focused on simple statistics rather than advanced models.</a:t>
            </a:r>
          </a:p>
          <a:p>
            <a:pPr algn="l">
              <a:lnSpc>
                <a:spcPts val="2291"/>
              </a:lnSpc>
              <a:spcBef>
                <a:spcPct val="0"/>
              </a:spcBef>
            </a:pPr>
          </a:p>
          <a:p>
            <a:pPr algn="l">
              <a:lnSpc>
                <a:spcPts val="2291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894986" y="4433546"/>
            <a:ext cx="6204139" cy="208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6"/>
              </a:lnSpc>
              <a:spcBef>
                <a:spcPct val="0"/>
              </a:spcBef>
            </a:pPr>
            <a:r>
              <a:rPr lang="en-US" sz="209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</a:t>
            </a:r>
            <a:r>
              <a:rPr lang="en-US" b="true" sz="2097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Why is it interesting?</a:t>
            </a:r>
          </a:p>
          <a:p>
            <a:pPr algn="l">
              <a:lnSpc>
                <a:spcPts val="2516"/>
              </a:lnSpc>
              <a:spcBef>
                <a:spcPct val="0"/>
              </a:spcBef>
            </a:pPr>
            <a:r>
              <a:rPr lang="en-US" sz="209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algn="l" marL="408659" indent="-204329" lvl="1">
              <a:lnSpc>
                <a:spcPts val="2271"/>
              </a:lnSpc>
              <a:buFont typeface="Arial"/>
              <a:buChar char="•"/>
            </a:pPr>
            <a:r>
              <a:rPr lang="en-US" b="true" sz="1892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Resource Allocation:</a:t>
            </a:r>
            <a:r>
              <a:rPr lang="en-US" sz="189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Police cannot be everywhere at once.</a:t>
            </a:r>
          </a:p>
          <a:p>
            <a:pPr algn="l" marL="408659" indent="-204329" lvl="1">
              <a:lnSpc>
                <a:spcPts val="2271"/>
              </a:lnSpc>
              <a:buFont typeface="Arial"/>
              <a:buChar char="•"/>
            </a:pPr>
            <a:r>
              <a:rPr lang="en-US" b="true" sz="1892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Urban Planning:</a:t>
            </a:r>
            <a:r>
              <a:rPr lang="en-US" sz="189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Designing safer neighborhoods requires data, not intuition.</a:t>
            </a:r>
          </a:p>
          <a:p>
            <a:pPr algn="l" marL="408659" indent="-204329" lvl="1">
              <a:lnSpc>
                <a:spcPts val="2271"/>
              </a:lnSpc>
              <a:buFont typeface="Arial"/>
              <a:buChar char="•"/>
            </a:pPr>
            <a:r>
              <a:rPr lang="en-US" b="true" sz="1892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Real Data, Real Stakes:</a:t>
            </a:r>
            <a:r>
              <a:rPr lang="en-US" sz="189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Unlike textbook problems, this data directly affects public safety and community well-being.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858775" y="9633204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79498" y="10082212"/>
            <a:ext cx="837458" cy="204788"/>
            <a:chOff x="0" y="0"/>
            <a:chExt cx="1116611" cy="273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584" cy="273050"/>
            </a:xfrm>
            <a:custGeom>
              <a:avLst/>
              <a:gdLst/>
              <a:ahLst/>
              <a:cxnLst/>
              <a:rect r="r" b="b" t="t" l="l"/>
              <a:pathLst>
                <a:path h="273050" w="1116584">
                  <a:moveTo>
                    <a:pt x="136525" y="0"/>
                  </a:moveTo>
                  <a:lnTo>
                    <a:pt x="980059" y="0"/>
                  </a:lnTo>
                  <a:cubicBezTo>
                    <a:pt x="1055497" y="0"/>
                    <a:pt x="1116584" y="61087"/>
                    <a:pt x="1116584" y="136525"/>
                  </a:cubicBezTo>
                  <a:lnTo>
                    <a:pt x="1116584" y="273050"/>
                  </a:lnTo>
                  <a:lnTo>
                    <a:pt x="0" y="273050"/>
                  </a:lnTo>
                  <a:lnTo>
                    <a:pt x="0" y="136525"/>
                  </a:lnTo>
                  <a:cubicBezTo>
                    <a:pt x="0" y="61087"/>
                    <a:pt x="61087" y="0"/>
                    <a:pt x="136525" y="0"/>
                  </a:cubicBezTo>
                  <a:close/>
                </a:path>
              </a:pathLst>
            </a:custGeom>
            <a:solidFill>
              <a:srgbClr val="0C046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5440" y="0"/>
            <a:ext cx="18262560" cy="2122019"/>
            <a:chOff x="0" y="0"/>
            <a:chExt cx="24384000" cy="2833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833626"/>
            </a:xfrm>
            <a:custGeom>
              <a:avLst/>
              <a:gdLst/>
              <a:ahLst/>
              <a:cxnLst/>
              <a:rect r="r" b="b" t="t" l="l"/>
              <a:pathLst>
                <a:path h="28336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08607"/>
                  </a:lnTo>
                  <a:lnTo>
                    <a:pt x="24312245" y="1800731"/>
                  </a:lnTo>
                  <a:cubicBezTo>
                    <a:pt x="24127840" y="1783188"/>
                    <a:pt x="23947882" y="1774298"/>
                    <a:pt x="23774400" y="1776446"/>
                  </a:cubicBezTo>
                  <a:cubicBezTo>
                    <a:pt x="21924390" y="1799418"/>
                    <a:pt x="19989800" y="2858682"/>
                    <a:pt x="18084800" y="2833173"/>
                  </a:cubicBezTo>
                  <a:cubicBezTo>
                    <a:pt x="16179800" y="2821120"/>
                    <a:pt x="14677010" y="1805982"/>
                    <a:pt x="12344400" y="1704247"/>
                  </a:cubicBezTo>
                  <a:cubicBezTo>
                    <a:pt x="10011791" y="1602513"/>
                    <a:pt x="6316091" y="2303735"/>
                    <a:pt x="4089400" y="2222765"/>
                  </a:cubicBezTo>
                  <a:cubicBezTo>
                    <a:pt x="2697734" y="2172167"/>
                    <a:pt x="1353947" y="1936118"/>
                    <a:pt x="352679" y="1676442"/>
                  </a:cubicBezTo>
                  <a:lnTo>
                    <a:pt x="0" y="1576915"/>
                  </a:lnTo>
                  <a:close/>
                </a:path>
              </a:pathLst>
            </a:custGeom>
            <a:gradFill rotWithShape="true">
              <a:gsLst>
                <a:gs pos="0">
                  <a:srgbClr val="0C0466">
                    <a:alpha val="89803"/>
                  </a:srgbClr>
                </a:gs>
                <a:gs pos="36000">
                  <a:srgbClr val="0C0466">
                    <a:alpha val="89803"/>
                  </a:srgbClr>
                </a:gs>
                <a:gs pos="100000">
                  <a:srgbClr val="F78484">
                    <a:alpha val="94901"/>
                  </a:srgbClr>
                </a:gs>
              </a:gsLst>
              <a:lin ang="1800004"/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53218" y="-27394"/>
            <a:ext cx="5447106" cy="10346606"/>
          </a:xfrm>
          <a:custGeom>
            <a:avLst/>
            <a:gdLst/>
            <a:ahLst/>
            <a:cxnLst/>
            <a:rect r="r" b="b" t="t" l="l"/>
            <a:pathLst>
              <a:path h="10346606" w="5447106">
                <a:moveTo>
                  <a:pt x="0" y="0"/>
                </a:moveTo>
                <a:lnTo>
                  <a:pt x="5447106" y="0"/>
                </a:lnTo>
                <a:lnTo>
                  <a:pt x="5447106" y="10346606"/>
                </a:lnTo>
                <a:lnTo>
                  <a:pt x="0" y="1034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83581" y="7737454"/>
            <a:ext cx="3951437" cy="4141944"/>
          </a:xfrm>
          <a:custGeom>
            <a:avLst/>
            <a:gdLst/>
            <a:ahLst/>
            <a:cxnLst/>
            <a:rect r="r" b="b" t="t" l="l"/>
            <a:pathLst>
              <a:path h="4141944" w="3951437">
                <a:moveTo>
                  <a:pt x="0" y="0"/>
                </a:moveTo>
                <a:lnTo>
                  <a:pt x="3951438" y="0"/>
                </a:lnTo>
                <a:lnTo>
                  <a:pt x="3951438" y="4141944"/>
                </a:lnTo>
                <a:lnTo>
                  <a:pt x="0" y="4141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5400000">
            <a:off x="17386273" y="9392045"/>
            <a:ext cx="975141" cy="879193"/>
            <a:chOff x="0" y="0"/>
            <a:chExt cx="2600375" cy="23445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00401" cy="2344547"/>
            </a:xfrm>
            <a:custGeom>
              <a:avLst/>
              <a:gdLst/>
              <a:ahLst/>
              <a:cxnLst/>
              <a:rect r="r" b="b" t="t" l="l"/>
              <a:pathLst>
                <a:path h="2344547" w="2600401">
                  <a:moveTo>
                    <a:pt x="114323" y="0"/>
                  </a:moveTo>
                  <a:lnTo>
                    <a:pt x="2600401" y="0"/>
                  </a:lnTo>
                  <a:lnTo>
                    <a:pt x="2600401" y="2148205"/>
                  </a:lnTo>
                  <a:lnTo>
                    <a:pt x="2488943" y="2207260"/>
                  </a:lnTo>
                  <a:cubicBezTo>
                    <a:pt x="2274619" y="2295652"/>
                    <a:pt x="2038941" y="2344547"/>
                    <a:pt x="1791544" y="2344547"/>
                  </a:cubicBezTo>
                  <a:cubicBezTo>
                    <a:pt x="802087" y="2344547"/>
                    <a:pt x="0" y="1562227"/>
                    <a:pt x="0" y="597154"/>
                  </a:cubicBezTo>
                  <a:cubicBezTo>
                    <a:pt x="0" y="476504"/>
                    <a:pt x="12500" y="358775"/>
                    <a:pt x="36458" y="2449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4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9485850"/>
            <a:ext cx="364286" cy="801150"/>
            <a:chOff x="0" y="0"/>
            <a:chExt cx="485715" cy="1068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5775" cy="1068197"/>
            </a:xfrm>
            <a:custGeom>
              <a:avLst/>
              <a:gdLst/>
              <a:ahLst/>
              <a:cxnLst/>
              <a:rect r="r" b="b" t="t" l="l"/>
              <a:pathLst>
                <a:path h="1068197" w="485775">
                  <a:moveTo>
                    <a:pt x="0" y="0"/>
                  </a:moveTo>
                  <a:lnTo>
                    <a:pt x="152019" y="30734"/>
                  </a:lnTo>
                  <a:cubicBezTo>
                    <a:pt x="348107" y="113665"/>
                    <a:pt x="485775" y="307848"/>
                    <a:pt x="485775" y="534162"/>
                  </a:cubicBezTo>
                  <a:cubicBezTo>
                    <a:pt x="485775" y="760476"/>
                    <a:pt x="348107" y="954532"/>
                    <a:pt x="152019" y="1037463"/>
                  </a:cubicBezTo>
                  <a:lnTo>
                    <a:pt x="0" y="1068197"/>
                  </a:ln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4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6998227" y="88254"/>
            <a:ext cx="1100897" cy="1183984"/>
          </a:xfrm>
          <a:custGeom>
            <a:avLst/>
            <a:gdLst/>
            <a:ahLst/>
            <a:cxnLst/>
            <a:rect r="r" b="b" t="t" l="l"/>
            <a:pathLst>
              <a:path h="1183984" w="1100897">
                <a:moveTo>
                  <a:pt x="0" y="0"/>
                </a:moveTo>
                <a:lnTo>
                  <a:pt x="1100897" y="0"/>
                </a:lnTo>
                <a:lnTo>
                  <a:pt x="1100897" y="1183984"/>
                </a:lnTo>
                <a:lnTo>
                  <a:pt x="0" y="11839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4286" y="2249616"/>
            <a:ext cx="8779714" cy="5212955"/>
          </a:xfrm>
          <a:custGeom>
            <a:avLst/>
            <a:gdLst/>
            <a:ahLst/>
            <a:cxnLst/>
            <a:rect r="r" b="b" t="t" l="l"/>
            <a:pathLst>
              <a:path h="5212955" w="8779714">
                <a:moveTo>
                  <a:pt x="0" y="0"/>
                </a:moveTo>
                <a:lnTo>
                  <a:pt x="8779714" y="0"/>
                </a:lnTo>
                <a:lnTo>
                  <a:pt x="8779714" y="5212955"/>
                </a:lnTo>
                <a:lnTo>
                  <a:pt x="0" y="52129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02248" y="2249616"/>
            <a:ext cx="8146428" cy="4898040"/>
          </a:xfrm>
          <a:custGeom>
            <a:avLst/>
            <a:gdLst/>
            <a:ahLst/>
            <a:cxnLst/>
            <a:rect r="r" b="b" t="t" l="l"/>
            <a:pathLst>
              <a:path h="4898040" w="8146428">
                <a:moveTo>
                  <a:pt x="0" y="0"/>
                </a:moveTo>
                <a:lnTo>
                  <a:pt x="8146428" y="0"/>
                </a:lnTo>
                <a:lnTo>
                  <a:pt x="8146428" y="4898040"/>
                </a:lnTo>
                <a:lnTo>
                  <a:pt x="0" y="48980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98124" y="118271"/>
            <a:ext cx="1329175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Problem Definition &amp; Related Work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858775" y="9633204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673214"/>
            <a:chOff x="0" y="0"/>
            <a:chExt cx="24384000" cy="22309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231420"/>
            </a:xfrm>
            <a:custGeom>
              <a:avLst/>
              <a:gdLst/>
              <a:ahLst/>
              <a:cxnLst/>
              <a:rect r="r" b="b" t="t" l="l"/>
              <a:pathLst>
                <a:path h="223142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24105"/>
                  </a:lnTo>
                  <a:lnTo>
                    <a:pt x="24312245" y="1417903"/>
                  </a:lnTo>
                  <a:cubicBezTo>
                    <a:pt x="24127840" y="1404090"/>
                    <a:pt x="23947882" y="1397090"/>
                    <a:pt x="23774400" y="1398781"/>
                  </a:cubicBezTo>
                  <a:cubicBezTo>
                    <a:pt x="21924390" y="1416869"/>
                    <a:pt x="19989800" y="2256335"/>
                    <a:pt x="18084800" y="2230852"/>
                  </a:cubicBezTo>
                  <a:cubicBezTo>
                    <a:pt x="16179800" y="2221361"/>
                    <a:pt x="14677010" y="1422038"/>
                    <a:pt x="12344400" y="1341931"/>
                  </a:cubicBezTo>
                  <a:cubicBezTo>
                    <a:pt x="10011791" y="1261825"/>
                    <a:pt x="6316091" y="1813971"/>
                    <a:pt x="4089400" y="1750215"/>
                  </a:cubicBezTo>
                  <a:cubicBezTo>
                    <a:pt x="2697734" y="1710373"/>
                    <a:pt x="1353947" y="1524508"/>
                    <a:pt x="352679" y="1320037"/>
                  </a:cubicBezTo>
                  <a:lnTo>
                    <a:pt x="0" y="1241670"/>
                  </a:lnTo>
                  <a:close/>
                </a:path>
              </a:pathLst>
            </a:custGeom>
            <a:gradFill rotWithShape="true">
              <a:gsLst>
                <a:gs pos="0">
                  <a:srgbClr val="0C0466">
                    <a:alpha val="89803"/>
                  </a:srgbClr>
                </a:gs>
                <a:gs pos="36000">
                  <a:srgbClr val="0C0466">
                    <a:alpha val="89803"/>
                  </a:srgbClr>
                </a:gs>
                <a:gs pos="100000">
                  <a:srgbClr val="F78484">
                    <a:alpha val="94901"/>
                  </a:srgbClr>
                </a:gs>
              </a:gsLst>
              <a:lin ang="1800004"/>
            </a:gradFill>
          </p:spPr>
        </p:sp>
      </p:grpSp>
      <p:sp>
        <p:nvSpPr>
          <p:cNvPr name="TextBox 4" id="4"/>
          <p:cNvSpPr txBox="true"/>
          <p:nvPr/>
        </p:nvSpPr>
        <p:spPr>
          <a:xfrm rot="0">
            <a:off x="0" y="281975"/>
            <a:ext cx="1828800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BUSINESS AND DATA UNDERSTANDING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998227" y="88254"/>
            <a:ext cx="1100897" cy="1183984"/>
          </a:xfrm>
          <a:custGeom>
            <a:avLst/>
            <a:gdLst/>
            <a:ahLst/>
            <a:cxnLst/>
            <a:rect r="r" b="b" t="t" l="l"/>
            <a:pathLst>
              <a:path h="1183984" w="1100897">
                <a:moveTo>
                  <a:pt x="0" y="0"/>
                </a:moveTo>
                <a:lnTo>
                  <a:pt x="1100897" y="0"/>
                </a:lnTo>
                <a:lnTo>
                  <a:pt x="1100897" y="1183984"/>
                </a:lnTo>
                <a:lnTo>
                  <a:pt x="0" y="1183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186850"/>
            <a:ext cx="9350107" cy="8613786"/>
          </a:xfrm>
          <a:custGeom>
            <a:avLst/>
            <a:gdLst/>
            <a:ahLst/>
            <a:cxnLst/>
            <a:rect r="r" b="b" t="t" l="l"/>
            <a:pathLst>
              <a:path h="8613786" w="9350107">
                <a:moveTo>
                  <a:pt x="0" y="0"/>
                </a:moveTo>
                <a:lnTo>
                  <a:pt x="9350107" y="0"/>
                </a:lnTo>
                <a:lnTo>
                  <a:pt x="9350107" y="8613786"/>
                </a:lnTo>
                <a:lnTo>
                  <a:pt x="0" y="861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75736" y="1272238"/>
            <a:ext cx="8057263" cy="8613786"/>
          </a:xfrm>
          <a:custGeom>
            <a:avLst/>
            <a:gdLst/>
            <a:ahLst/>
            <a:cxnLst/>
            <a:rect r="r" b="b" t="t" l="l"/>
            <a:pathLst>
              <a:path h="8613786" w="8057263">
                <a:moveTo>
                  <a:pt x="0" y="0"/>
                </a:moveTo>
                <a:lnTo>
                  <a:pt x="8057264" y="0"/>
                </a:lnTo>
                <a:lnTo>
                  <a:pt x="8057264" y="8613786"/>
                </a:lnTo>
                <a:lnTo>
                  <a:pt x="0" y="861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85" r="-914" b="-118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79498" y="10082212"/>
            <a:ext cx="837458" cy="204788"/>
            <a:chOff x="0" y="0"/>
            <a:chExt cx="1116611" cy="273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584" cy="273050"/>
            </a:xfrm>
            <a:custGeom>
              <a:avLst/>
              <a:gdLst/>
              <a:ahLst/>
              <a:cxnLst/>
              <a:rect r="r" b="b" t="t" l="l"/>
              <a:pathLst>
                <a:path h="273050" w="1116584">
                  <a:moveTo>
                    <a:pt x="136525" y="0"/>
                  </a:moveTo>
                  <a:lnTo>
                    <a:pt x="980059" y="0"/>
                  </a:lnTo>
                  <a:cubicBezTo>
                    <a:pt x="1055497" y="0"/>
                    <a:pt x="1116584" y="61087"/>
                    <a:pt x="1116584" y="136525"/>
                  </a:cubicBezTo>
                  <a:lnTo>
                    <a:pt x="1116584" y="273050"/>
                  </a:lnTo>
                  <a:lnTo>
                    <a:pt x="0" y="273050"/>
                  </a:lnTo>
                  <a:lnTo>
                    <a:pt x="0" y="136525"/>
                  </a:lnTo>
                  <a:cubicBezTo>
                    <a:pt x="0" y="61087"/>
                    <a:pt x="61087" y="0"/>
                    <a:pt x="136525" y="0"/>
                  </a:cubicBezTo>
                  <a:close/>
                </a:path>
              </a:pathLst>
            </a:custGeom>
            <a:solidFill>
              <a:srgbClr val="0C046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965021"/>
            <a:chOff x="0" y="0"/>
            <a:chExt cx="24384000" cy="26200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620398"/>
            </a:xfrm>
            <a:custGeom>
              <a:avLst/>
              <a:gdLst/>
              <a:ahLst/>
              <a:cxnLst/>
              <a:rect r="r" b="b" t="t" l="l"/>
              <a:pathLst>
                <a:path h="262039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672467"/>
                  </a:lnTo>
                  <a:lnTo>
                    <a:pt x="24312245" y="1665184"/>
                  </a:lnTo>
                  <a:cubicBezTo>
                    <a:pt x="24127840" y="1648962"/>
                    <a:pt x="23947882" y="1640741"/>
                    <a:pt x="23774400" y="1642727"/>
                  </a:cubicBezTo>
                  <a:cubicBezTo>
                    <a:pt x="21924390" y="1663970"/>
                    <a:pt x="19989800" y="2645410"/>
                    <a:pt x="18084800" y="2619910"/>
                  </a:cubicBezTo>
                  <a:cubicBezTo>
                    <a:pt x="16179800" y="2608764"/>
                    <a:pt x="14677010" y="1670039"/>
                    <a:pt x="12344400" y="1575963"/>
                  </a:cubicBezTo>
                  <a:cubicBezTo>
                    <a:pt x="10011791" y="1481886"/>
                    <a:pt x="6316091" y="2130325"/>
                    <a:pt x="4089400" y="2055450"/>
                  </a:cubicBezTo>
                  <a:cubicBezTo>
                    <a:pt x="2697734" y="2008660"/>
                    <a:pt x="1353947" y="1790380"/>
                    <a:pt x="352679" y="1550250"/>
                  </a:cubicBezTo>
                  <a:lnTo>
                    <a:pt x="0" y="1458215"/>
                  </a:lnTo>
                  <a:close/>
                </a:path>
              </a:pathLst>
            </a:custGeom>
            <a:gradFill rotWithShape="true">
              <a:gsLst>
                <a:gs pos="0">
                  <a:srgbClr val="0C0466">
                    <a:alpha val="89803"/>
                  </a:srgbClr>
                </a:gs>
                <a:gs pos="36000">
                  <a:srgbClr val="0C0466">
                    <a:alpha val="89803"/>
                  </a:srgbClr>
                </a:gs>
                <a:gs pos="100000">
                  <a:srgbClr val="F78484">
                    <a:alpha val="94901"/>
                  </a:srgbClr>
                </a:gs>
              </a:gsLst>
              <a:lin ang="1800004"/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-538180"/>
            <a:ext cx="5447106" cy="10346605"/>
          </a:xfrm>
          <a:custGeom>
            <a:avLst/>
            <a:gdLst/>
            <a:ahLst/>
            <a:cxnLst/>
            <a:rect r="r" b="b" t="t" l="l"/>
            <a:pathLst>
              <a:path h="10346605" w="5447106">
                <a:moveTo>
                  <a:pt x="0" y="0"/>
                </a:moveTo>
                <a:lnTo>
                  <a:pt x="5447106" y="0"/>
                </a:lnTo>
                <a:lnTo>
                  <a:pt x="5447106" y="10346606"/>
                </a:lnTo>
                <a:lnTo>
                  <a:pt x="0" y="1034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61174" y="7463554"/>
            <a:ext cx="3951437" cy="4141944"/>
          </a:xfrm>
          <a:custGeom>
            <a:avLst/>
            <a:gdLst/>
            <a:ahLst/>
            <a:cxnLst/>
            <a:rect r="r" b="b" t="t" l="l"/>
            <a:pathLst>
              <a:path h="4141944" w="3951437">
                <a:moveTo>
                  <a:pt x="0" y="0"/>
                </a:moveTo>
                <a:lnTo>
                  <a:pt x="3951438" y="0"/>
                </a:lnTo>
                <a:lnTo>
                  <a:pt x="3951438" y="4141944"/>
                </a:lnTo>
                <a:lnTo>
                  <a:pt x="0" y="4141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385784" y="-20250"/>
            <a:ext cx="1902218" cy="1758386"/>
            <a:chOff x="0" y="0"/>
            <a:chExt cx="2536291" cy="23445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36317" cy="2344547"/>
            </a:xfrm>
            <a:custGeom>
              <a:avLst/>
              <a:gdLst/>
              <a:ahLst/>
              <a:cxnLst/>
              <a:rect r="r" b="b" t="t" l="l"/>
              <a:pathLst>
                <a:path h="2344547" w="2536317">
                  <a:moveTo>
                    <a:pt x="111506" y="0"/>
                  </a:moveTo>
                  <a:lnTo>
                    <a:pt x="2536317" y="0"/>
                  </a:lnTo>
                  <a:lnTo>
                    <a:pt x="2536317" y="2148205"/>
                  </a:lnTo>
                  <a:lnTo>
                    <a:pt x="2427605" y="2207260"/>
                  </a:lnTo>
                  <a:cubicBezTo>
                    <a:pt x="2218563" y="2295652"/>
                    <a:pt x="1988693" y="2344547"/>
                    <a:pt x="1747393" y="2344547"/>
                  </a:cubicBezTo>
                  <a:cubicBezTo>
                    <a:pt x="782320" y="2344547"/>
                    <a:pt x="0" y="1562227"/>
                    <a:pt x="0" y="597154"/>
                  </a:cubicBezTo>
                  <a:cubicBezTo>
                    <a:pt x="0" y="476504"/>
                    <a:pt x="12192" y="358775"/>
                    <a:pt x="35560" y="2449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4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676085" y="9672412"/>
            <a:ext cx="819600" cy="819600"/>
            <a:chOff x="0" y="0"/>
            <a:chExt cx="1092800" cy="109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92835" cy="1092835"/>
            </a:xfrm>
            <a:custGeom>
              <a:avLst/>
              <a:gdLst/>
              <a:ahLst/>
              <a:cxnLst/>
              <a:rect r="r" b="b" t="t" l="l"/>
              <a:pathLst>
                <a:path h="1092835" w="1092835">
                  <a:moveTo>
                    <a:pt x="0" y="546354"/>
                  </a:moveTo>
                  <a:cubicBezTo>
                    <a:pt x="0" y="244602"/>
                    <a:pt x="244602" y="0"/>
                    <a:pt x="546354" y="0"/>
                  </a:cubicBezTo>
                  <a:cubicBezTo>
                    <a:pt x="848106" y="0"/>
                    <a:pt x="1092835" y="244602"/>
                    <a:pt x="1092835" y="546354"/>
                  </a:cubicBezTo>
                  <a:cubicBezTo>
                    <a:pt x="1092835" y="848106"/>
                    <a:pt x="848106" y="1092835"/>
                    <a:pt x="546354" y="1092835"/>
                  </a:cubicBezTo>
                  <a:cubicBezTo>
                    <a:pt x="244602" y="1092835"/>
                    <a:pt x="0" y="848106"/>
                    <a:pt x="0" y="54635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4"/>
            </a:gra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3716674"/>
            <a:ext cx="364286" cy="801150"/>
            <a:chOff x="0" y="0"/>
            <a:chExt cx="485715" cy="1068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5775" cy="1068197"/>
            </a:xfrm>
            <a:custGeom>
              <a:avLst/>
              <a:gdLst/>
              <a:ahLst/>
              <a:cxnLst/>
              <a:rect r="r" b="b" t="t" l="l"/>
              <a:pathLst>
                <a:path h="1068197" w="485775">
                  <a:moveTo>
                    <a:pt x="0" y="0"/>
                  </a:moveTo>
                  <a:lnTo>
                    <a:pt x="152019" y="30734"/>
                  </a:lnTo>
                  <a:cubicBezTo>
                    <a:pt x="348107" y="113665"/>
                    <a:pt x="485775" y="307848"/>
                    <a:pt x="485775" y="534162"/>
                  </a:cubicBezTo>
                  <a:cubicBezTo>
                    <a:pt x="485775" y="760476"/>
                    <a:pt x="348107" y="954532"/>
                    <a:pt x="152019" y="1037463"/>
                  </a:cubicBezTo>
                  <a:lnTo>
                    <a:pt x="0" y="1068197"/>
                  </a:ln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4"/>
            </a:gra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0" y="-362483"/>
            <a:ext cx="17905398" cy="11011966"/>
          </a:xfrm>
          <a:custGeom>
            <a:avLst/>
            <a:gdLst/>
            <a:ahLst/>
            <a:cxnLst/>
            <a:rect r="r" b="b" t="t" l="l"/>
            <a:pathLst>
              <a:path h="11011966" w="17905398">
                <a:moveTo>
                  <a:pt x="0" y="0"/>
                </a:moveTo>
                <a:lnTo>
                  <a:pt x="17905398" y="0"/>
                </a:lnTo>
                <a:lnTo>
                  <a:pt x="17905398" y="11011966"/>
                </a:lnTo>
                <a:lnTo>
                  <a:pt x="0" y="110119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257596" y="-10107"/>
            <a:ext cx="10311095" cy="103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2"/>
              </a:lnSpc>
            </a:pPr>
            <a:r>
              <a:rPr lang="en-US" sz="598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What Have we Done?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984988" y="123243"/>
            <a:ext cx="1100897" cy="1183984"/>
          </a:xfrm>
          <a:custGeom>
            <a:avLst/>
            <a:gdLst/>
            <a:ahLst/>
            <a:cxnLst/>
            <a:rect r="r" b="b" t="t" l="l"/>
            <a:pathLst>
              <a:path h="1183984" w="1100897">
                <a:moveTo>
                  <a:pt x="0" y="0"/>
                </a:moveTo>
                <a:lnTo>
                  <a:pt x="1100897" y="0"/>
                </a:lnTo>
                <a:lnTo>
                  <a:pt x="1100897" y="1183984"/>
                </a:lnTo>
                <a:lnTo>
                  <a:pt x="0" y="11839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105561" y="960998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79498" y="10082212"/>
            <a:ext cx="837458" cy="204788"/>
            <a:chOff x="0" y="0"/>
            <a:chExt cx="1116611" cy="273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584" cy="273050"/>
            </a:xfrm>
            <a:custGeom>
              <a:avLst/>
              <a:gdLst/>
              <a:ahLst/>
              <a:cxnLst/>
              <a:rect r="r" b="b" t="t" l="l"/>
              <a:pathLst>
                <a:path h="273050" w="1116584">
                  <a:moveTo>
                    <a:pt x="136525" y="0"/>
                  </a:moveTo>
                  <a:lnTo>
                    <a:pt x="980059" y="0"/>
                  </a:lnTo>
                  <a:cubicBezTo>
                    <a:pt x="1055497" y="0"/>
                    <a:pt x="1116584" y="61087"/>
                    <a:pt x="1116584" y="136525"/>
                  </a:cubicBezTo>
                  <a:lnTo>
                    <a:pt x="1116584" y="273050"/>
                  </a:lnTo>
                  <a:lnTo>
                    <a:pt x="0" y="273050"/>
                  </a:lnTo>
                  <a:lnTo>
                    <a:pt x="0" y="136525"/>
                  </a:lnTo>
                  <a:cubicBezTo>
                    <a:pt x="0" y="61087"/>
                    <a:pt x="61087" y="0"/>
                    <a:pt x="136525" y="0"/>
                  </a:cubicBezTo>
                  <a:close/>
                </a:path>
              </a:pathLst>
            </a:custGeom>
            <a:solidFill>
              <a:srgbClr val="0C046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726000"/>
            <a:chOff x="0" y="0"/>
            <a:chExt cx="24384000" cy="23013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301782"/>
            </a:xfrm>
            <a:custGeom>
              <a:avLst/>
              <a:gdLst/>
              <a:ahLst/>
              <a:cxnLst/>
              <a:rect r="r" b="b" t="t" l="l"/>
              <a:pathLst>
                <a:path h="230178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9032"/>
                  </a:lnTo>
                  <a:lnTo>
                    <a:pt x="24312245" y="1462635"/>
                  </a:lnTo>
                  <a:cubicBezTo>
                    <a:pt x="24127840" y="1448386"/>
                    <a:pt x="23947882" y="1441165"/>
                    <a:pt x="23774400" y="1442910"/>
                  </a:cubicBezTo>
                  <a:cubicBezTo>
                    <a:pt x="21924390" y="1461569"/>
                    <a:pt x="19989800" y="2326716"/>
                    <a:pt x="18084800" y="2301230"/>
                  </a:cubicBezTo>
                  <a:cubicBezTo>
                    <a:pt x="16179800" y="2291440"/>
                    <a:pt x="14677010" y="1466900"/>
                    <a:pt x="12344400" y="1384266"/>
                  </a:cubicBezTo>
                  <a:cubicBezTo>
                    <a:pt x="10011791" y="1301633"/>
                    <a:pt x="6316091" y="1871198"/>
                    <a:pt x="4089400" y="1805430"/>
                  </a:cubicBezTo>
                  <a:cubicBezTo>
                    <a:pt x="2697734" y="1764332"/>
                    <a:pt x="1353947" y="1572603"/>
                    <a:pt x="352679" y="1361682"/>
                  </a:cubicBezTo>
                  <a:lnTo>
                    <a:pt x="0" y="1280841"/>
                  </a:lnTo>
                  <a:close/>
                </a:path>
              </a:pathLst>
            </a:custGeom>
            <a:gradFill rotWithShape="true">
              <a:gsLst>
                <a:gs pos="0">
                  <a:srgbClr val="0C0466">
                    <a:alpha val="89803"/>
                  </a:srgbClr>
                </a:gs>
                <a:gs pos="36000">
                  <a:srgbClr val="0C0466">
                    <a:alpha val="89803"/>
                  </a:srgbClr>
                </a:gs>
                <a:gs pos="100000">
                  <a:srgbClr val="F78484">
                    <a:alpha val="94901"/>
                  </a:srgbClr>
                </a:gs>
              </a:gsLst>
              <a:lin ang="1800004"/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-162000"/>
            <a:ext cx="5447106" cy="10346606"/>
          </a:xfrm>
          <a:custGeom>
            <a:avLst/>
            <a:gdLst/>
            <a:ahLst/>
            <a:cxnLst/>
            <a:rect r="r" b="b" t="t" l="l"/>
            <a:pathLst>
              <a:path h="10346606" w="5447106">
                <a:moveTo>
                  <a:pt x="0" y="0"/>
                </a:moveTo>
                <a:lnTo>
                  <a:pt x="5447106" y="0"/>
                </a:lnTo>
                <a:lnTo>
                  <a:pt x="5447106" y="10346606"/>
                </a:lnTo>
                <a:lnTo>
                  <a:pt x="0" y="1034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61174" y="7463554"/>
            <a:ext cx="3951437" cy="4141944"/>
          </a:xfrm>
          <a:custGeom>
            <a:avLst/>
            <a:gdLst/>
            <a:ahLst/>
            <a:cxnLst/>
            <a:rect r="r" b="b" t="t" l="l"/>
            <a:pathLst>
              <a:path h="4141944" w="3951437">
                <a:moveTo>
                  <a:pt x="0" y="0"/>
                </a:moveTo>
                <a:lnTo>
                  <a:pt x="3951438" y="0"/>
                </a:lnTo>
                <a:lnTo>
                  <a:pt x="3951438" y="4141944"/>
                </a:lnTo>
                <a:lnTo>
                  <a:pt x="0" y="4141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0800000">
            <a:off x="63929" y="9362515"/>
            <a:ext cx="964771" cy="891822"/>
            <a:chOff x="0" y="0"/>
            <a:chExt cx="2536291" cy="23445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36317" cy="2344547"/>
            </a:xfrm>
            <a:custGeom>
              <a:avLst/>
              <a:gdLst/>
              <a:ahLst/>
              <a:cxnLst/>
              <a:rect r="r" b="b" t="t" l="l"/>
              <a:pathLst>
                <a:path h="2344547" w="2536317">
                  <a:moveTo>
                    <a:pt x="111506" y="0"/>
                  </a:moveTo>
                  <a:lnTo>
                    <a:pt x="2536317" y="0"/>
                  </a:lnTo>
                  <a:lnTo>
                    <a:pt x="2536317" y="2148205"/>
                  </a:lnTo>
                  <a:lnTo>
                    <a:pt x="2427605" y="2207260"/>
                  </a:lnTo>
                  <a:cubicBezTo>
                    <a:pt x="2218563" y="2295652"/>
                    <a:pt x="1988693" y="2344547"/>
                    <a:pt x="1747393" y="2344547"/>
                  </a:cubicBezTo>
                  <a:cubicBezTo>
                    <a:pt x="782320" y="2344547"/>
                    <a:pt x="0" y="1562227"/>
                    <a:pt x="0" y="597154"/>
                  </a:cubicBezTo>
                  <a:cubicBezTo>
                    <a:pt x="0" y="476504"/>
                    <a:pt x="12192" y="358775"/>
                    <a:pt x="35560" y="2449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4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676085" y="9672412"/>
            <a:ext cx="819600" cy="819600"/>
            <a:chOff x="0" y="0"/>
            <a:chExt cx="1092800" cy="109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92835" cy="1092835"/>
            </a:xfrm>
            <a:custGeom>
              <a:avLst/>
              <a:gdLst/>
              <a:ahLst/>
              <a:cxnLst/>
              <a:rect r="r" b="b" t="t" l="l"/>
              <a:pathLst>
                <a:path h="1092835" w="1092835">
                  <a:moveTo>
                    <a:pt x="0" y="546354"/>
                  </a:moveTo>
                  <a:cubicBezTo>
                    <a:pt x="0" y="244602"/>
                    <a:pt x="244602" y="0"/>
                    <a:pt x="546354" y="0"/>
                  </a:cubicBezTo>
                  <a:cubicBezTo>
                    <a:pt x="848106" y="0"/>
                    <a:pt x="1092835" y="244602"/>
                    <a:pt x="1092835" y="546354"/>
                  </a:cubicBezTo>
                  <a:cubicBezTo>
                    <a:pt x="1092835" y="848106"/>
                    <a:pt x="848106" y="1092835"/>
                    <a:pt x="546354" y="1092835"/>
                  </a:cubicBezTo>
                  <a:cubicBezTo>
                    <a:pt x="244602" y="1092835"/>
                    <a:pt x="0" y="848106"/>
                    <a:pt x="0" y="54635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4"/>
            </a:gra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182143" y="9281176"/>
            <a:ext cx="364286" cy="801150"/>
            <a:chOff x="0" y="0"/>
            <a:chExt cx="485715" cy="1068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5775" cy="1068197"/>
            </a:xfrm>
            <a:custGeom>
              <a:avLst/>
              <a:gdLst/>
              <a:ahLst/>
              <a:cxnLst/>
              <a:rect r="r" b="b" t="t" l="l"/>
              <a:pathLst>
                <a:path h="1068197" w="485775">
                  <a:moveTo>
                    <a:pt x="0" y="0"/>
                  </a:moveTo>
                  <a:lnTo>
                    <a:pt x="152019" y="30734"/>
                  </a:lnTo>
                  <a:cubicBezTo>
                    <a:pt x="348107" y="113665"/>
                    <a:pt x="485775" y="307848"/>
                    <a:pt x="485775" y="534162"/>
                  </a:cubicBezTo>
                  <a:cubicBezTo>
                    <a:pt x="485775" y="760476"/>
                    <a:pt x="348107" y="954532"/>
                    <a:pt x="152019" y="1037463"/>
                  </a:cubicBezTo>
                  <a:lnTo>
                    <a:pt x="0" y="1068197"/>
                  </a:ln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4"/>
            </a:gra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6998227" y="88254"/>
            <a:ext cx="1100897" cy="1183984"/>
          </a:xfrm>
          <a:custGeom>
            <a:avLst/>
            <a:gdLst/>
            <a:ahLst/>
            <a:cxnLst/>
            <a:rect r="r" b="b" t="t" l="l"/>
            <a:pathLst>
              <a:path h="1183984" w="1100897">
                <a:moveTo>
                  <a:pt x="0" y="0"/>
                </a:moveTo>
                <a:lnTo>
                  <a:pt x="1100897" y="0"/>
                </a:lnTo>
                <a:lnTo>
                  <a:pt x="1100897" y="1183984"/>
                </a:lnTo>
                <a:lnTo>
                  <a:pt x="0" y="11839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302351" y="2297479"/>
            <a:ext cx="8483384" cy="1120447"/>
          </a:xfrm>
          <a:custGeom>
            <a:avLst/>
            <a:gdLst/>
            <a:ahLst/>
            <a:cxnLst/>
            <a:rect r="r" b="b" t="t" l="l"/>
            <a:pathLst>
              <a:path h="1120447" w="8483384">
                <a:moveTo>
                  <a:pt x="0" y="0"/>
                </a:moveTo>
                <a:lnTo>
                  <a:pt x="8483384" y="0"/>
                </a:lnTo>
                <a:lnTo>
                  <a:pt x="8483384" y="1120447"/>
                </a:lnTo>
                <a:lnTo>
                  <a:pt x="0" y="11204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2143" y="2372214"/>
            <a:ext cx="7545290" cy="970976"/>
          </a:xfrm>
          <a:custGeom>
            <a:avLst/>
            <a:gdLst/>
            <a:ahLst/>
            <a:cxnLst/>
            <a:rect r="r" b="b" t="t" l="l"/>
            <a:pathLst>
              <a:path h="970976" w="7545290">
                <a:moveTo>
                  <a:pt x="0" y="0"/>
                </a:moveTo>
                <a:lnTo>
                  <a:pt x="7545290" y="0"/>
                </a:lnTo>
                <a:lnTo>
                  <a:pt x="7545290" y="970976"/>
                </a:lnTo>
                <a:lnTo>
                  <a:pt x="0" y="9709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69879" y="8397968"/>
            <a:ext cx="13600808" cy="1136558"/>
          </a:xfrm>
          <a:custGeom>
            <a:avLst/>
            <a:gdLst/>
            <a:ahLst/>
            <a:cxnLst/>
            <a:rect r="r" b="b" t="t" l="l"/>
            <a:pathLst>
              <a:path h="1136558" w="13600808">
                <a:moveTo>
                  <a:pt x="0" y="0"/>
                </a:moveTo>
                <a:lnTo>
                  <a:pt x="13600808" y="0"/>
                </a:lnTo>
                <a:lnTo>
                  <a:pt x="13600808" y="1136558"/>
                </a:lnTo>
                <a:lnTo>
                  <a:pt x="0" y="1136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82143" y="4022282"/>
            <a:ext cx="8000638" cy="1513074"/>
          </a:xfrm>
          <a:custGeom>
            <a:avLst/>
            <a:gdLst/>
            <a:ahLst/>
            <a:cxnLst/>
            <a:rect r="r" b="b" t="t" l="l"/>
            <a:pathLst>
              <a:path h="1513074" w="8000638">
                <a:moveTo>
                  <a:pt x="0" y="0"/>
                </a:moveTo>
                <a:lnTo>
                  <a:pt x="8000638" y="0"/>
                </a:lnTo>
                <a:lnTo>
                  <a:pt x="8000638" y="1513074"/>
                </a:lnTo>
                <a:lnTo>
                  <a:pt x="0" y="15130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1876" y="6643866"/>
            <a:ext cx="8161171" cy="1193278"/>
          </a:xfrm>
          <a:custGeom>
            <a:avLst/>
            <a:gdLst/>
            <a:ahLst/>
            <a:cxnLst/>
            <a:rect r="r" b="b" t="t" l="l"/>
            <a:pathLst>
              <a:path h="1193278" w="8161171">
                <a:moveTo>
                  <a:pt x="0" y="0"/>
                </a:moveTo>
                <a:lnTo>
                  <a:pt x="8161172" y="0"/>
                </a:lnTo>
                <a:lnTo>
                  <a:pt x="8161172" y="1193278"/>
                </a:lnTo>
                <a:lnTo>
                  <a:pt x="0" y="11932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397601" y="4022282"/>
            <a:ext cx="8893184" cy="2684735"/>
          </a:xfrm>
          <a:custGeom>
            <a:avLst/>
            <a:gdLst/>
            <a:ahLst/>
            <a:cxnLst/>
            <a:rect r="r" b="b" t="t" l="l"/>
            <a:pathLst>
              <a:path h="2684735" w="8893184">
                <a:moveTo>
                  <a:pt x="0" y="0"/>
                </a:moveTo>
                <a:lnTo>
                  <a:pt x="8893184" y="0"/>
                </a:lnTo>
                <a:lnTo>
                  <a:pt x="8893184" y="2684735"/>
                </a:lnTo>
                <a:lnTo>
                  <a:pt x="0" y="268473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286725" y="-133350"/>
            <a:ext cx="1171455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Data Preparation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923143" y="960998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783" r="0" b="-47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579498" y="10082212"/>
            <a:ext cx="837458" cy="204788"/>
            <a:chOff x="0" y="0"/>
            <a:chExt cx="1116611" cy="2730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6584" cy="273050"/>
            </a:xfrm>
            <a:custGeom>
              <a:avLst/>
              <a:gdLst/>
              <a:ahLst/>
              <a:cxnLst/>
              <a:rect r="r" b="b" t="t" l="l"/>
              <a:pathLst>
                <a:path h="273050" w="1116584">
                  <a:moveTo>
                    <a:pt x="136525" y="0"/>
                  </a:moveTo>
                  <a:lnTo>
                    <a:pt x="980059" y="0"/>
                  </a:lnTo>
                  <a:cubicBezTo>
                    <a:pt x="1055497" y="0"/>
                    <a:pt x="1116584" y="61087"/>
                    <a:pt x="1116584" y="136525"/>
                  </a:cubicBezTo>
                  <a:lnTo>
                    <a:pt x="1116584" y="273050"/>
                  </a:lnTo>
                  <a:lnTo>
                    <a:pt x="0" y="273050"/>
                  </a:lnTo>
                  <a:lnTo>
                    <a:pt x="0" y="136525"/>
                  </a:lnTo>
                  <a:cubicBezTo>
                    <a:pt x="0" y="61087"/>
                    <a:pt x="61087" y="0"/>
                    <a:pt x="136525" y="0"/>
                  </a:cubicBezTo>
                  <a:close/>
                </a:path>
              </a:pathLst>
            </a:custGeom>
            <a:solidFill>
              <a:srgbClr val="0C046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6680004" y="9534526"/>
            <a:ext cx="636600" cy="547800"/>
            <a:chOff x="0" y="0"/>
            <a:chExt cx="848800" cy="73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8800" cy="730400"/>
            </a:xfrm>
            <a:custGeom>
              <a:avLst/>
              <a:gdLst/>
              <a:ahLst/>
              <a:cxnLst/>
              <a:rect r="r" b="b" t="t" l="l"/>
              <a:pathLst>
                <a:path h="730400" w="848800">
                  <a:moveTo>
                    <a:pt x="0" y="0"/>
                  </a:moveTo>
                  <a:lnTo>
                    <a:pt x="848800" y="0"/>
                  </a:lnTo>
                  <a:lnTo>
                    <a:pt x="848800" y="730400"/>
                  </a:lnTo>
                  <a:lnTo>
                    <a:pt x="0" y="73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48800" cy="7685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849470" y="8762802"/>
            <a:ext cx="765600" cy="765600"/>
            <a:chOff x="0" y="0"/>
            <a:chExt cx="1020800" cy="1020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0826" cy="1020826"/>
            </a:xfrm>
            <a:custGeom>
              <a:avLst/>
              <a:gdLst/>
              <a:ahLst/>
              <a:cxnLst/>
              <a:rect r="r" b="b" t="t" l="l"/>
              <a:pathLst>
                <a:path h="1020826" w="1020826">
                  <a:moveTo>
                    <a:pt x="0" y="510413"/>
                  </a:moveTo>
                  <a:cubicBezTo>
                    <a:pt x="0" y="228473"/>
                    <a:pt x="228473" y="0"/>
                    <a:pt x="510413" y="0"/>
                  </a:cubicBezTo>
                  <a:cubicBezTo>
                    <a:pt x="792353" y="0"/>
                    <a:pt x="1020826" y="228473"/>
                    <a:pt x="1020826" y="510413"/>
                  </a:cubicBezTo>
                  <a:cubicBezTo>
                    <a:pt x="1020826" y="792353"/>
                    <a:pt x="792226" y="1020826"/>
                    <a:pt x="510413" y="1020826"/>
                  </a:cubicBezTo>
                  <a:cubicBezTo>
                    <a:pt x="228600" y="1020826"/>
                    <a:pt x="0" y="792226"/>
                    <a:pt x="0" y="51041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30392">
                    <a:alpha val="85882"/>
                  </a:srgbClr>
                </a:gs>
                <a:gs pos="81000">
                  <a:srgbClr val="0C0466">
                    <a:alpha val="83921"/>
                  </a:srgbClr>
                </a:gs>
                <a:gs pos="100000">
                  <a:srgbClr val="0C0466">
                    <a:alpha val="83921"/>
                  </a:srgbClr>
                </a:gs>
              </a:gsLst>
              <a:lin ang="1800004"/>
            </a:gra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283581" y="7737454"/>
            <a:ext cx="3951437" cy="4141944"/>
          </a:xfrm>
          <a:custGeom>
            <a:avLst/>
            <a:gdLst/>
            <a:ahLst/>
            <a:cxnLst/>
            <a:rect r="r" b="b" t="t" l="l"/>
            <a:pathLst>
              <a:path h="4141944" w="3951437">
                <a:moveTo>
                  <a:pt x="0" y="0"/>
                </a:moveTo>
                <a:lnTo>
                  <a:pt x="3951438" y="0"/>
                </a:lnTo>
                <a:lnTo>
                  <a:pt x="3951438" y="4141944"/>
                </a:lnTo>
                <a:lnTo>
                  <a:pt x="0" y="4141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579498" y="10082212"/>
            <a:ext cx="837600" cy="204600"/>
            <a:chOff x="0" y="0"/>
            <a:chExt cx="1116800" cy="27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16838" cy="272796"/>
            </a:xfrm>
            <a:custGeom>
              <a:avLst/>
              <a:gdLst/>
              <a:ahLst/>
              <a:cxnLst/>
              <a:rect r="r" b="b" t="t" l="l"/>
              <a:pathLst>
                <a:path h="272796" w="1116838">
                  <a:moveTo>
                    <a:pt x="136398" y="0"/>
                  </a:moveTo>
                  <a:lnTo>
                    <a:pt x="980440" y="0"/>
                  </a:lnTo>
                  <a:cubicBezTo>
                    <a:pt x="1055751" y="0"/>
                    <a:pt x="1116838" y="61087"/>
                    <a:pt x="1116838" y="136398"/>
                  </a:cubicBezTo>
                  <a:lnTo>
                    <a:pt x="1116838" y="272796"/>
                  </a:lnTo>
                  <a:lnTo>
                    <a:pt x="0" y="272796"/>
                  </a:lnTo>
                  <a:lnTo>
                    <a:pt x="0" y="136398"/>
                  </a:lnTo>
                  <a:cubicBezTo>
                    <a:pt x="0" y="61087"/>
                    <a:pt x="61087" y="0"/>
                    <a:pt x="136398" y="0"/>
                  </a:cubicBezTo>
                  <a:close/>
                </a:path>
              </a:pathLst>
            </a:custGeom>
            <a:solidFill>
              <a:srgbClr val="0C046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87488" y="0"/>
            <a:ext cx="16264032" cy="10287000"/>
          </a:xfrm>
          <a:custGeom>
            <a:avLst/>
            <a:gdLst/>
            <a:ahLst/>
            <a:cxnLst/>
            <a:rect r="r" b="b" t="t" l="l"/>
            <a:pathLst>
              <a:path h="10287000" w="16264032">
                <a:moveTo>
                  <a:pt x="0" y="0"/>
                </a:moveTo>
                <a:lnTo>
                  <a:pt x="16264031" y="0"/>
                </a:lnTo>
                <a:lnTo>
                  <a:pt x="162640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6000"/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984988" y="123243"/>
            <a:ext cx="1100897" cy="1183984"/>
          </a:xfrm>
          <a:custGeom>
            <a:avLst/>
            <a:gdLst/>
            <a:ahLst/>
            <a:cxnLst/>
            <a:rect r="r" b="b" t="t" l="l"/>
            <a:pathLst>
              <a:path h="1183984" w="1100897">
                <a:moveTo>
                  <a:pt x="0" y="0"/>
                </a:moveTo>
                <a:lnTo>
                  <a:pt x="1100897" y="0"/>
                </a:lnTo>
                <a:lnTo>
                  <a:pt x="1100897" y="1183984"/>
                </a:lnTo>
                <a:lnTo>
                  <a:pt x="0" y="11839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30392">
                <a:alpha val="85882"/>
              </a:srgbClr>
            </a:gs>
            <a:gs pos="81000">
              <a:srgbClr val="0C0466">
                <a:alpha val="83921"/>
              </a:srgbClr>
            </a:gs>
            <a:gs pos="100000">
              <a:srgbClr val="0C0466">
                <a:alpha val="83921"/>
              </a:srgbClr>
            </a:gs>
          </a:gsLst>
          <a:lin ang="1800004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79498" y="10082212"/>
            <a:ext cx="837458" cy="204788"/>
            <a:chOff x="0" y="0"/>
            <a:chExt cx="1116611" cy="273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584" cy="273050"/>
            </a:xfrm>
            <a:custGeom>
              <a:avLst/>
              <a:gdLst/>
              <a:ahLst/>
              <a:cxnLst/>
              <a:rect r="r" b="b" t="t" l="l"/>
              <a:pathLst>
                <a:path h="273050" w="1116584">
                  <a:moveTo>
                    <a:pt x="136525" y="0"/>
                  </a:moveTo>
                  <a:lnTo>
                    <a:pt x="980059" y="0"/>
                  </a:lnTo>
                  <a:cubicBezTo>
                    <a:pt x="1055497" y="0"/>
                    <a:pt x="1116584" y="61087"/>
                    <a:pt x="1116584" y="136525"/>
                  </a:cubicBezTo>
                  <a:lnTo>
                    <a:pt x="1116584" y="273050"/>
                  </a:lnTo>
                  <a:lnTo>
                    <a:pt x="0" y="273050"/>
                  </a:lnTo>
                  <a:lnTo>
                    <a:pt x="0" y="136525"/>
                  </a:lnTo>
                  <a:cubicBezTo>
                    <a:pt x="0" y="61087"/>
                    <a:pt x="61087" y="0"/>
                    <a:pt x="136525" y="0"/>
                  </a:cubicBezTo>
                  <a:close/>
                </a:path>
              </a:pathLst>
            </a:custGeom>
            <a:solidFill>
              <a:srgbClr val="0C046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708352" y="6152200"/>
            <a:ext cx="3951437" cy="4141944"/>
          </a:xfrm>
          <a:custGeom>
            <a:avLst/>
            <a:gdLst/>
            <a:ahLst/>
            <a:cxnLst/>
            <a:rect r="r" b="b" t="t" l="l"/>
            <a:pathLst>
              <a:path h="4141944" w="3951437">
                <a:moveTo>
                  <a:pt x="0" y="0"/>
                </a:moveTo>
                <a:lnTo>
                  <a:pt x="3951438" y="0"/>
                </a:lnTo>
                <a:lnTo>
                  <a:pt x="3951438" y="4141944"/>
                </a:lnTo>
                <a:lnTo>
                  <a:pt x="0" y="4141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884650" y="2655480"/>
            <a:ext cx="9220050" cy="1695600"/>
            <a:chOff x="0" y="0"/>
            <a:chExt cx="12293400" cy="2260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93473" cy="2260854"/>
            </a:xfrm>
            <a:custGeom>
              <a:avLst/>
              <a:gdLst/>
              <a:ahLst/>
              <a:cxnLst/>
              <a:rect r="r" b="b" t="t" l="l"/>
              <a:pathLst>
                <a:path h="2260854" w="12293473">
                  <a:moveTo>
                    <a:pt x="0" y="1130427"/>
                  </a:moveTo>
                  <a:cubicBezTo>
                    <a:pt x="0" y="506095"/>
                    <a:pt x="506095" y="0"/>
                    <a:pt x="1130427" y="0"/>
                  </a:cubicBezTo>
                  <a:lnTo>
                    <a:pt x="11163046" y="0"/>
                  </a:lnTo>
                  <a:cubicBezTo>
                    <a:pt x="11787377" y="0"/>
                    <a:pt x="12293473" y="506095"/>
                    <a:pt x="12293473" y="1130427"/>
                  </a:cubicBezTo>
                  <a:cubicBezTo>
                    <a:pt x="12293473" y="1754759"/>
                    <a:pt x="11787378" y="2260854"/>
                    <a:pt x="11163046" y="2260854"/>
                  </a:cubicBezTo>
                  <a:lnTo>
                    <a:pt x="1130427" y="2260854"/>
                  </a:lnTo>
                  <a:cubicBezTo>
                    <a:pt x="506095" y="2260854"/>
                    <a:pt x="0" y="1754759"/>
                    <a:pt x="0" y="1130427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8884650" y="4892013"/>
            <a:ext cx="9220050" cy="1695600"/>
            <a:chOff x="0" y="0"/>
            <a:chExt cx="12293400" cy="2260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293473" cy="2260854"/>
            </a:xfrm>
            <a:custGeom>
              <a:avLst/>
              <a:gdLst/>
              <a:ahLst/>
              <a:cxnLst/>
              <a:rect r="r" b="b" t="t" l="l"/>
              <a:pathLst>
                <a:path h="2260854" w="12293473">
                  <a:moveTo>
                    <a:pt x="0" y="1130427"/>
                  </a:moveTo>
                  <a:cubicBezTo>
                    <a:pt x="0" y="506095"/>
                    <a:pt x="506095" y="0"/>
                    <a:pt x="1130427" y="0"/>
                  </a:cubicBezTo>
                  <a:lnTo>
                    <a:pt x="11163046" y="0"/>
                  </a:lnTo>
                  <a:cubicBezTo>
                    <a:pt x="11787377" y="0"/>
                    <a:pt x="12293473" y="506095"/>
                    <a:pt x="12293473" y="1130427"/>
                  </a:cubicBezTo>
                  <a:cubicBezTo>
                    <a:pt x="12293473" y="1754759"/>
                    <a:pt x="11787378" y="2260854"/>
                    <a:pt x="11163046" y="2260854"/>
                  </a:cubicBezTo>
                  <a:lnTo>
                    <a:pt x="1130427" y="2260854"/>
                  </a:lnTo>
                  <a:cubicBezTo>
                    <a:pt x="506095" y="2260854"/>
                    <a:pt x="0" y="1754759"/>
                    <a:pt x="0" y="1130427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884650" y="7128546"/>
            <a:ext cx="9220050" cy="1695600"/>
            <a:chOff x="0" y="0"/>
            <a:chExt cx="12293400" cy="226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293473" cy="2260854"/>
            </a:xfrm>
            <a:custGeom>
              <a:avLst/>
              <a:gdLst/>
              <a:ahLst/>
              <a:cxnLst/>
              <a:rect r="r" b="b" t="t" l="l"/>
              <a:pathLst>
                <a:path h="2260854" w="12293473">
                  <a:moveTo>
                    <a:pt x="0" y="1130427"/>
                  </a:moveTo>
                  <a:cubicBezTo>
                    <a:pt x="0" y="506095"/>
                    <a:pt x="506095" y="0"/>
                    <a:pt x="1130427" y="0"/>
                  </a:cubicBezTo>
                  <a:lnTo>
                    <a:pt x="11163046" y="0"/>
                  </a:lnTo>
                  <a:cubicBezTo>
                    <a:pt x="11787377" y="0"/>
                    <a:pt x="12293473" y="506095"/>
                    <a:pt x="12293473" y="1130427"/>
                  </a:cubicBezTo>
                  <a:cubicBezTo>
                    <a:pt x="12293473" y="1754759"/>
                    <a:pt x="11787378" y="2260854"/>
                    <a:pt x="11163046" y="2260854"/>
                  </a:cubicBezTo>
                  <a:lnTo>
                    <a:pt x="1130427" y="2260854"/>
                  </a:lnTo>
                  <a:cubicBezTo>
                    <a:pt x="506095" y="2260854"/>
                    <a:pt x="0" y="1754759"/>
                    <a:pt x="0" y="1130427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6638326" y="2931705"/>
            <a:ext cx="1143000" cy="1143000"/>
            <a:chOff x="0" y="0"/>
            <a:chExt cx="1524000" cy="1524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240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1524000">
                  <a:moveTo>
                    <a:pt x="0" y="762000"/>
                  </a:moveTo>
                  <a:cubicBezTo>
                    <a:pt x="0" y="341122"/>
                    <a:pt x="341122" y="0"/>
                    <a:pt x="762000" y="0"/>
                  </a:cubicBezTo>
                  <a:cubicBezTo>
                    <a:pt x="1182878" y="0"/>
                    <a:pt x="1524000" y="341122"/>
                    <a:pt x="1524000" y="762000"/>
                  </a:cubicBezTo>
                  <a:cubicBezTo>
                    <a:pt x="1524000" y="1182878"/>
                    <a:pt x="1182878" y="1524000"/>
                    <a:pt x="762000" y="1524000"/>
                  </a:cubicBezTo>
                  <a:cubicBezTo>
                    <a:pt x="341122" y="1524000"/>
                    <a:pt x="0" y="1182878"/>
                    <a:pt x="0" y="7620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2003F">
                    <a:alpha val="100000"/>
                  </a:srgbClr>
                </a:gs>
                <a:gs pos="50000">
                  <a:srgbClr val="04005B">
                    <a:alpha val="100000"/>
                  </a:srgbClr>
                </a:gs>
                <a:gs pos="100000">
                  <a:srgbClr val="05006D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6638326" y="5168238"/>
            <a:ext cx="1143000" cy="1143000"/>
            <a:chOff x="0" y="0"/>
            <a:chExt cx="1524000" cy="1524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240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1524000">
                  <a:moveTo>
                    <a:pt x="0" y="762000"/>
                  </a:moveTo>
                  <a:cubicBezTo>
                    <a:pt x="0" y="341122"/>
                    <a:pt x="341122" y="0"/>
                    <a:pt x="762000" y="0"/>
                  </a:cubicBezTo>
                  <a:cubicBezTo>
                    <a:pt x="1182878" y="0"/>
                    <a:pt x="1524000" y="341122"/>
                    <a:pt x="1524000" y="762000"/>
                  </a:cubicBezTo>
                  <a:cubicBezTo>
                    <a:pt x="1524000" y="1182878"/>
                    <a:pt x="1182878" y="1524000"/>
                    <a:pt x="762000" y="1524000"/>
                  </a:cubicBezTo>
                  <a:cubicBezTo>
                    <a:pt x="341122" y="1524000"/>
                    <a:pt x="0" y="1182878"/>
                    <a:pt x="0" y="7620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30057">
                    <a:alpha val="100000"/>
                  </a:srgbClr>
                </a:gs>
                <a:gs pos="50000">
                  <a:srgbClr val="BD007E">
                    <a:alpha val="100000"/>
                  </a:srgbClr>
                </a:gs>
                <a:gs pos="100000">
                  <a:srgbClr val="E20097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638326" y="7404771"/>
            <a:ext cx="1143000" cy="1143000"/>
            <a:chOff x="0" y="0"/>
            <a:chExt cx="1524000" cy="1524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240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1524000">
                  <a:moveTo>
                    <a:pt x="0" y="762000"/>
                  </a:moveTo>
                  <a:cubicBezTo>
                    <a:pt x="0" y="341122"/>
                    <a:pt x="341122" y="0"/>
                    <a:pt x="762000" y="0"/>
                  </a:cubicBezTo>
                  <a:cubicBezTo>
                    <a:pt x="1182878" y="0"/>
                    <a:pt x="1524000" y="341122"/>
                    <a:pt x="1524000" y="762000"/>
                  </a:cubicBezTo>
                  <a:cubicBezTo>
                    <a:pt x="1524000" y="1182878"/>
                    <a:pt x="1182878" y="1524000"/>
                    <a:pt x="762000" y="1524000"/>
                  </a:cubicBezTo>
                  <a:cubicBezTo>
                    <a:pt x="341122" y="1524000"/>
                    <a:pt x="0" y="1182878"/>
                    <a:pt x="0" y="7620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24747">
                    <a:alpha val="100000"/>
                  </a:srgbClr>
                </a:gs>
                <a:gs pos="50000">
                  <a:srgbClr val="D56666">
                    <a:alpha val="100000"/>
                  </a:srgbClr>
                </a:gs>
                <a:gs pos="100000">
                  <a:srgbClr val="FF7B7B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763623" y="2582201"/>
            <a:ext cx="4229412" cy="1884871"/>
            <a:chOff x="0" y="0"/>
            <a:chExt cx="5639216" cy="251316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39216" cy="2513161"/>
            </a:xfrm>
            <a:custGeom>
              <a:avLst/>
              <a:gdLst/>
              <a:ahLst/>
              <a:cxnLst/>
              <a:rect r="r" b="b" t="t" l="l"/>
              <a:pathLst>
                <a:path h="2513161" w="5639216">
                  <a:moveTo>
                    <a:pt x="0" y="0"/>
                  </a:moveTo>
                  <a:lnTo>
                    <a:pt x="5639216" y="0"/>
                  </a:lnTo>
                  <a:lnTo>
                    <a:pt x="5639216" y="2513161"/>
                  </a:lnTo>
                  <a:lnTo>
                    <a:pt x="0" y="25131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5639216" cy="256078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Successfully separated the city into </a:t>
              </a:r>
              <a:r>
                <a:rPr lang="en-US" sz="2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core high-density clusters and low-density "noise" areas (the unclustered points).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615145" y="4351080"/>
            <a:ext cx="4794581" cy="2732256"/>
            <a:chOff x="0" y="0"/>
            <a:chExt cx="6994437" cy="398587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994437" cy="3985873"/>
            </a:xfrm>
            <a:custGeom>
              <a:avLst/>
              <a:gdLst/>
              <a:ahLst/>
              <a:cxnLst/>
              <a:rect r="r" b="b" t="t" l="l"/>
              <a:pathLst>
                <a:path h="3985873" w="6994437">
                  <a:moveTo>
                    <a:pt x="0" y="0"/>
                  </a:moveTo>
                  <a:lnTo>
                    <a:pt x="6994437" y="0"/>
                  </a:lnTo>
                  <a:lnTo>
                    <a:pt x="6994437" y="3985873"/>
                  </a:lnTo>
                  <a:lnTo>
                    <a:pt x="0" y="39858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6994437" cy="40334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The spatial distribution of Assaults (Red) strongly aligns with the dense DBSCAN clusters, indicating these crimes are tied to high population-dense areas (e.g., Downtown, transit hubs).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763623" y="6587613"/>
            <a:ext cx="4940187" cy="2907008"/>
            <a:chOff x="0" y="0"/>
            <a:chExt cx="6586915" cy="387601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586916" cy="3876011"/>
            </a:xfrm>
            <a:custGeom>
              <a:avLst/>
              <a:gdLst/>
              <a:ahLst/>
              <a:cxnLst/>
              <a:rect r="r" b="b" t="t" l="l"/>
              <a:pathLst>
                <a:path h="3876011" w="6586916">
                  <a:moveTo>
                    <a:pt x="0" y="0"/>
                  </a:moveTo>
                  <a:lnTo>
                    <a:pt x="6586916" y="0"/>
                  </a:lnTo>
                  <a:lnTo>
                    <a:pt x="6586916" y="3876011"/>
                  </a:lnTo>
                  <a:lnTo>
                    <a:pt x="0" y="3876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586915" cy="39236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Using an epsilon of 0.25 aggregates smaller neighborhood hotspots into larger macro-regions, highlighting broad districts that require systemic police presence. 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082429" y="3234123"/>
            <a:ext cx="176100" cy="176100"/>
            <a:chOff x="0" y="0"/>
            <a:chExt cx="234800" cy="234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43332" cy="243332"/>
            </a:xfrm>
            <a:custGeom>
              <a:avLst/>
              <a:gdLst/>
              <a:ahLst/>
              <a:cxnLst/>
              <a:rect r="r" b="b" t="t" l="l"/>
              <a:pathLst>
                <a:path h="243332" w="243332">
                  <a:moveTo>
                    <a:pt x="0" y="121666"/>
                  </a:moveTo>
                  <a:cubicBezTo>
                    <a:pt x="0" y="54483"/>
                    <a:pt x="54483" y="0"/>
                    <a:pt x="121666" y="0"/>
                  </a:cubicBezTo>
                  <a:lnTo>
                    <a:pt x="121666" y="16891"/>
                  </a:lnTo>
                  <a:lnTo>
                    <a:pt x="121666" y="0"/>
                  </a:lnTo>
                  <a:cubicBezTo>
                    <a:pt x="188849" y="0"/>
                    <a:pt x="243332" y="54483"/>
                    <a:pt x="243332" y="121666"/>
                  </a:cubicBezTo>
                  <a:cubicBezTo>
                    <a:pt x="243332" y="188849"/>
                    <a:pt x="188849" y="243332"/>
                    <a:pt x="121666" y="243332"/>
                  </a:cubicBezTo>
                  <a:lnTo>
                    <a:pt x="121666" y="226314"/>
                  </a:lnTo>
                  <a:lnTo>
                    <a:pt x="121666" y="243205"/>
                  </a:lnTo>
                  <a:cubicBezTo>
                    <a:pt x="54483" y="243205"/>
                    <a:pt x="0" y="188849"/>
                    <a:pt x="0" y="121666"/>
                  </a:cubicBezTo>
                  <a:lnTo>
                    <a:pt x="16891" y="121666"/>
                  </a:lnTo>
                  <a:lnTo>
                    <a:pt x="28194" y="134366"/>
                  </a:lnTo>
                  <a:cubicBezTo>
                    <a:pt x="23241" y="138811"/>
                    <a:pt x="16129" y="139827"/>
                    <a:pt x="10033" y="137160"/>
                  </a:cubicBezTo>
                  <a:cubicBezTo>
                    <a:pt x="3937" y="134493"/>
                    <a:pt x="0" y="128270"/>
                    <a:pt x="0" y="121666"/>
                  </a:cubicBezTo>
                  <a:moveTo>
                    <a:pt x="33909" y="121666"/>
                  </a:moveTo>
                  <a:lnTo>
                    <a:pt x="16891" y="121666"/>
                  </a:lnTo>
                  <a:lnTo>
                    <a:pt x="5588" y="108966"/>
                  </a:lnTo>
                  <a:cubicBezTo>
                    <a:pt x="10541" y="104521"/>
                    <a:pt x="17653" y="103505"/>
                    <a:pt x="23749" y="106172"/>
                  </a:cubicBezTo>
                  <a:cubicBezTo>
                    <a:pt x="29845" y="108839"/>
                    <a:pt x="33782" y="114935"/>
                    <a:pt x="33782" y="121666"/>
                  </a:cubicBezTo>
                  <a:cubicBezTo>
                    <a:pt x="33782" y="170180"/>
                    <a:pt x="73025" y="209423"/>
                    <a:pt x="121539" y="209423"/>
                  </a:cubicBezTo>
                  <a:cubicBezTo>
                    <a:pt x="170053" y="209423"/>
                    <a:pt x="209296" y="170180"/>
                    <a:pt x="209296" y="121666"/>
                  </a:cubicBezTo>
                  <a:lnTo>
                    <a:pt x="226187" y="121666"/>
                  </a:lnTo>
                  <a:lnTo>
                    <a:pt x="209296" y="121666"/>
                  </a:lnTo>
                  <a:cubicBezTo>
                    <a:pt x="209296" y="73152"/>
                    <a:pt x="170053" y="33909"/>
                    <a:pt x="121539" y="33909"/>
                  </a:cubicBezTo>
                  <a:lnTo>
                    <a:pt x="121539" y="16891"/>
                  </a:lnTo>
                  <a:lnTo>
                    <a:pt x="121539" y="33909"/>
                  </a:lnTo>
                  <a:cubicBezTo>
                    <a:pt x="73025" y="33909"/>
                    <a:pt x="33782" y="73152"/>
                    <a:pt x="33782" y="12166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17037184" y="3436530"/>
            <a:ext cx="266700" cy="335757"/>
          </a:xfrm>
          <a:custGeom>
            <a:avLst/>
            <a:gdLst/>
            <a:ahLst/>
            <a:cxnLst/>
            <a:rect r="r" b="b" t="t" l="l"/>
            <a:pathLst>
              <a:path h="335757" w="266700">
                <a:moveTo>
                  <a:pt x="0" y="0"/>
                </a:moveTo>
                <a:lnTo>
                  <a:pt x="266700" y="0"/>
                </a:lnTo>
                <a:lnTo>
                  <a:pt x="266700" y="335757"/>
                </a:lnTo>
                <a:lnTo>
                  <a:pt x="0" y="335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7296741" y="3593692"/>
            <a:ext cx="85725" cy="178595"/>
            <a:chOff x="0" y="0"/>
            <a:chExt cx="114300" cy="23812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2682" cy="246509"/>
            </a:xfrm>
            <a:custGeom>
              <a:avLst/>
              <a:gdLst/>
              <a:ahLst/>
              <a:cxnLst/>
              <a:rect r="r" b="b" t="t" l="l"/>
              <a:pathLst>
                <a:path h="246509" w="122682">
                  <a:moveTo>
                    <a:pt x="61341" y="0"/>
                  </a:moveTo>
                  <a:lnTo>
                    <a:pt x="105791" y="0"/>
                  </a:lnTo>
                  <a:cubicBezTo>
                    <a:pt x="115189" y="0"/>
                    <a:pt x="122682" y="7620"/>
                    <a:pt x="122682" y="16891"/>
                  </a:cubicBezTo>
                  <a:lnTo>
                    <a:pt x="122682" y="229616"/>
                  </a:lnTo>
                  <a:cubicBezTo>
                    <a:pt x="122682" y="239014"/>
                    <a:pt x="115062" y="246507"/>
                    <a:pt x="105791" y="246507"/>
                  </a:cubicBezTo>
                  <a:lnTo>
                    <a:pt x="16891" y="246507"/>
                  </a:lnTo>
                  <a:cubicBezTo>
                    <a:pt x="7620" y="246634"/>
                    <a:pt x="0" y="239014"/>
                    <a:pt x="0" y="229616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lnTo>
                    <a:pt x="61341" y="0"/>
                  </a:lnTo>
                  <a:lnTo>
                    <a:pt x="61341" y="16891"/>
                  </a:lnTo>
                  <a:lnTo>
                    <a:pt x="61341" y="0"/>
                  </a:lnTo>
                  <a:moveTo>
                    <a:pt x="61341" y="33909"/>
                  </a:moveTo>
                  <a:lnTo>
                    <a:pt x="16891" y="33909"/>
                  </a:lnTo>
                  <a:lnTo>
                    <a:pt x="16891" y="16891"/>
                  </a:lnTo>
                  <a:lnTo>
                    <a:pt x="33909" y="16891"/>
                  </a:lnTo>
                  <a:lnTo>
                    <a:pt x="33909" y="229616"/>
                  </a:lnTo>
                  <a:lnTo>
                    <a:pt x="16891" y="229616"/>
                  </a:lnTo>
                  <a:lnTo>
                    <a:pt x="16891" y="212725"/>
                  </a:lnTo>
                  <a:lnTo>
                    <a:pt x="105791" y="212725"/>
                  </a:lnTo>
                  <a:lnTo>
                    <a:pt x="105791" y="229616"/>
                  </a:lnTo>
                  <a:lnTo>
                    <a:pt x="88900" y="229616"/>
                  </a:lnTo>
                  <a:lnTo>
                    <a:pt x="88900" y="16891"/>
                  </a:lnTo>
                  <a:lnTo>
                    <a:pt x="105791" y="16891"/>
                  </a:lnTo>
                  <a:lnTo>
                    <a:pt x="105791" y="33909"/>
                  </a:lnTo>
                  <a:lnTo>
                    <a:pt x="61341" y="33909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31" id="31"/>
          <p:cNvSpPr/>
          <p:nvPr/>
        </p:nvSpPr>
        <p:spPr>
          <a:xfrm rot="4200222">
            <a:off x="17311750" y="3586568"/>
            <a:ext cx="5570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7139579" y="3436530"/>
            <a:ext cx="64294" cy="176212"/>
          </a:xfrm>
          <a:custGeom>
            <a:avLst/>
            <a:gdLst/>
            <a:ahLst/>
            <a:cxnLst/>
            <a:rect r="r" b="b" t="t" l="l"/>
            <a:pathLst>
              <a:path h="176212" w="64294">
                <a:moveTo>
                  <a:pt x="0" y="0"/>
                </a:moveTo>
                <a:lnTo>
                  <a:pt x="64294" y="0"/>
                </a:lnTo>
                <a:lnTo>
                  <a:pt x="64294" y="176212"/>
                </a:lnTo>
                <a:lnTo>
                  <a:pt x="0" y="1762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6991941" y="5470656"/>
            <a:ext cx="176100" cy="176100"/>
            <a:chOff x="0" y="0"/>
            <a:chExt cx="234800" cy="234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43332" cy="243332"/>
            </a:xfrm>
            <a:custGeom>
              <a:avLst/>
              <a:gdLst/>
              <a:ahLst/>
              <a:cxnLst/>
              <a:rect r="r" b="b" t="t" l="l"/>
              <a:pathLst>
                <a:path h="243332" w="243332">
                  <a:moveTo>
                    <a:pt x="0" y="121666"/>
                  </a:moveTo>
                  <a:cubicBezTo>
                    <a:pt x="0" y="54483"/>
                    <a:pt x="54483" y="0"/>
                    <a:pt x="121666" y="0"/>
                  </a:cubicBezTo>
                  <a:lnTo>
                    <a:pt x="121666" y="16891"/>
                  </a:lnTo>
                  <a:lnTo>
                    <a:pt x="121666" y="0"/>
                  </a:lnTo>
                  <a:cubicBezTo>
                    <a:pt x="188849" y="0"/>
                    <a:pt x="243332" y="54483"/>
                    <a:pt x="243332" y="121666"/>
                  </a:cubicBezTo>
                  <a:cubicBezTo>
                    <a:pt x="243332" y="188849"/>
                    <a:pt x="188849" y="243332"/>
                    <a:pt x="121666" y="243332"/>
                  </a:cubicBezTo>
                  <a:lnTo>
                    <a:pt x="121666" y="226314"/>
                  </a:lnTo>
                  <a:lnTo>
                    <a:pt x="121666" y="243205"/>
                  </a:lnTo>
                  <a:cubicBezTo>
                    <a:pt x="54483" y="243205"/>
                    <a:pt x="0" y="188849"/>
                    <a:pt x="0" y="121666"/>
                  </a:cubicBezTo>
                  <a:lnTo>
                    <a:pt x="16891" y="121666"/>
                  </a:lnTo>
                  <a:lnTo>
                    <a:pt x="28194" y="134366"/>
                  </a:lnTo>
                  <a:cubicBezTo>
                    <a:pt x="23241" y="138811"/>
                    <a:pt x="16129" y="139827"/>
                    <a:pt x="10033" y="137160"/>
                  </a:cubicBezTo>
                  <a:cubicBezTo>
                    <a:pt x="3937" y="134493"/>
                    <a:pt x="0" y="128270"/>
                    <a:pt x="0" y="121666"/>
                  </a:cubicBezTo>
                  <a:moveTo>
                    <a:pt x="33909" y="121666"/>
                  </a:moveTo>
                  <a:lnTo>
                    <a:pt x="16891" y="121666"/>
                  </a:lnTo>
                  <a:lnTo>
                    <a:pt x="5588" y="108966"/>
                  </a:lnTo>
                  <a:cubicBezTo>
                    <a:pt x="10541" y="104521"/>
                    <a:pt x="17653" y="103505"/>
                    <a:pt x="23749" y="106172"/>
                  </a:cubicBezTo>
                  <a:cubicBezTo>
                    <a:pt x="29845" y="108839"/>
                    <a:pt x="33782" y="114935"/>
                    <a:pt x="33782" y="121666"/>
                  </a:cubicBezTo>
                  <a:cubicBezTo>
                    <a:pt x="33782" y="170180"/>
                    <a:pt x="73025" y="209423"/>
                    <a:pt x="121539" y="209423"/>
                  </a:cubicBezTo>
                  <a:cubicBezTo>
                    <a:pt x="170053" y="209423"/>
                    <a:pt x="209296" y="170180"/>
                    <a:pt x="209296" y="121666"/>
                  </a:cubicBezTo>
                  <a:lnTo>
                    <a:pt x="226187" y="121666"/>
                  </a:lnTo>
                  <a:lnTo>
                    <a:pt x="209296" y="121666"/>
                  </a:lnTo>
                  <a:cubicBezTo>
                    <a:pt x="209296" y="73152"/>
                    <a:pt x="170053" y="33909"/>
                    <a:pt x="121539" y="33909"/>
                  </a:cubicBezTo>
                  <a:lnTo>
                    <a:pt x="121539" y="16891"/>
                  </a:lnTo>
                  <a:lnTo>
                    <a:pt x="121539" y="33909"/>
                  </a:lnTo>
                  <a:cubicBezTo>
                    <a:pt x="73025" y="33909"/>
                    <a:pt x="33782" y="73152"/>
                    <a:pt x="33782" y="12166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16946697" y="5673063"/>
            <a:ext cx="266700" cy="335757"/>
          </a:xfrm>
          <a:custGeom>
            <a:avLst/>
            <a:gdLst/>
            <a:ahLst/>
            <a:cxnLst/>
            <a:rect r="r" b="b" t="t" l="l"/>
            <a:pathLst>
              <a:path h="335757" w="266700">
                <a:moveTo>
                  <a:pt x="0" y="0"/>
                </a:moveTo>
                <a:lnTo>
                  <a:pt x="266700" y="0"/>
                </a:lnTo>
                <a:lnTo>
                  <a:pt x="266700" y="335757"/>
                </a:lnTo>
                <a:lnTo>
                  <a:pt x="0" y="3357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7049091" y="5673063"/>
            <a:ext cx="64294" cy="176212"/>
          </a:xfrm>
          <a:custGeom>
            <a:avLst/>
            <a:gdLst/>
            <a:ahLst/>
            <a:cxnLst/>
            <a:rect r="r" b="b" t="t" l="l"/>
            <a:pathLst>
              <a:path h="176212" w="64294">
                <a:moveTo>
                  <a:pt x="0" y="0"/>
                </a:moveTo>
                <a:lnTo>
                  <a:pt x="64295" y="0"/>
                </a:lnTo>
                <a:lnTo>
                  <a:pt x="64295" y="176213"/>
                </a:lnTo>
                <a:lnTo>
                  <a:pt x="0" y="1762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7218160" y="5492088"/>
            <a:ext cx="254795" cy="335757"/>
            <a:chOff x="0" y="0"/>
            <a:chExt cx="339726" cy="44767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48107" cy="456057"/>
            </a:xfrm>
            <a:custGeom>
              <a:avLst/>
              <a:gdLst/>
              <a:ahLst/>
              <a:cxnLst/>
              <a:rect r="r" b="b" t="t" l="l"/>
              <a:pathLst>
                <a:path h="456057" w="348107">
                  <a:moveTo>
                    <a:pt x="45466" y="422275"/>
                  </a:moveTo>
                  <a:lnTo>
                    <a:pt x="331216" y="422275"/>
                  </a:lnTo>
                  <a:lnTo>
                    <a:pt x="331216" y="439166"/>
                  </a:lnTo>
                  <a:lnTo>
                    <a:pt x="314325" y="439166"/>
                  </a:lnTo>
                  <a:lnTo>
                    <a:pt x="314325" y="16891"/>
                  </a:lnTo>
                  <a:lnTo>
                    <a:pt x="331216" y="16891"/>
                  </a:lnTo>
                  <a:lnTo>
                    <a:pt x="331216" y="33909"/>
                  </a:lnTo>
                  <a:lnTo>
                    <a:pt x="16891" y="33909"/>
                  </a:lnTo>
                  <a:cubicBezTo>
                    <a:pt x="7620" y="33909"/>
                    <a:pt x="0" y="26289"/>
                    <a:pt x="0" y="16891"/>
                  </a:cubicBezTo>
                  <a:cubicBezTo>
                    <a:pt x="0" y="7493"/>
                    <a:pt x="7620" y="0"/>
                    <a:pt x="16891" y="0"/>
                  </a:cubicBezTo>
                  <a:lnTo>
                    <a:pt x="331216" y="0"/>
                  </a:lnTo>
                  <a:cubicBezTo>
                    <a:pt x="340614" y="0"/>
                    <a:pt x="348107" y="7620"/>
                    <a:pt x="348107" y="16891"/>
                  </a:cubicBezTo>
                  <a:lnTo>
                    <a:pt x="348107" y="439166"/>
                  </a:lnTo>
                  <a:cubicBezTo>
                    <a:pt x="348107" y="448564"/>
                    <a:pt x="340487" y="456057"/>
                    <a:pt x="331216" y="456057"/>
                  </a:cubicBezTo>
                  <a:lnTo>
                    <a:pt x="45466" y="456057"/>
                  </a:lnTo>
                  <a:cubicBezTo>
                    <a:pt x="36068" y="456057"/>
                    <a:pt x="28575" y="448437"/>
                    <a:pt x="28575" y="439166"/>
                  </a:cubicBezTo>
                  <a:cubicBezTo>
                    <a:pt x="28575" y="429895"/>
                    <a:pt x="36195" y="422275"/>
                    <a:pt x="45466" y="42227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39" id="39"/>
          <p:cNvSpPr/>
          <p:nvPr/>
        </p:nvSpPr>
        <p:spPr>
          <a:xfrm rot="420536">
            <a:off x="17250914" y="5773076"/>
            <a:ext cx="15611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rot="4807852">
            <a:off x="17250694" y="5727850"/>
            <a:ext cx="11114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rot="4979463">
            <a:off x="17273451" y="5705125"/>
            <a:ext cx="15611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 rot="5108080">
            <a:off x="17284449" y="5670700"/>
            <a:ext cx="22460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6987179" y="7711953"/>
            <a:ext cx="176100" cy="178800"/>
            <a:chOff x="0" y="0"/>
            <a:chExt cx="234800" cy="2384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-127" y="0"/>
              <a:ext cx="243459" cy="246888"/>
            </a:xfrm>
            <a:custGeom>
              <a:avLst/>
              <a:gdLst/>
              <a:ahLst/>
              <a:cxnLst/>
              <a:rect r="r" b="b" t="t" l="l"/>
              <a:pathLst>
                <a:path h="246888" w="243459">
                  <a:moveTo>
                    <a:pt x="127" y="123444"/>
                  </a:moveTo>
                  <a:cubicBezTo>
                    <a:pt x="127" y="55499"/>
                    <a:pt x="54356" y="0"/>
                    <a:pt x="121793" y="0"/>
                  </a:cubicBezTo>
                  <a:lnTo>
                    <a:pt x="121793" y="16891"/>
                  </a:lnTo>
                  <a:lnTo>
                    <a:pt x="121793" y="0"/>
                  </a:lnTo>
                  <a:cubicBezTo>
                    <a:pt x="189230" y="0"/>
                    <a:pt x="243459" y="55499"/>
                    <a:pt x="243459" y="123444"/>
                  </a:cubicBezTo>
                  <a:cubicBezTo>
                    <a:pt x="243459" y="191389"/>
                    <a:pt x="189230" y="246888"/>
                    <a:pt x="121793" y="246888"/>
                  </a:cubicBezTo>
                  <a:lnTo>
                    <a:pt x="121793" y="229870"/>
                  </a:lnTo>
                  <a:lnTo>
                    <a:pt x="121793" y="246761"/>
                  </a:lnTo>
                  <a:cubicBezTo>
                    <a:pt x="54356" y="246888"/>
                    <a:pt x="127" y="191389"/>
                    <a:pt x="127" y="123444"/>
                  </a:cubicBezTo>
                  <a:lnTo>
                    <a:pt x="17018" y="123444"/>
                  </a:lnTo>
                  <a:lnTo>
                    <a:pt x="31750" y="131699"/>
                  </a:lnTo>
                  <a:cubicBezTo>
                    <a:pt x="27940" y="138430"/>
                    <a:pt x="20193" y="141732"/>
                    <a:pt x="12700" y="139827"/>
                  </a:cubicBezTo>
                  <a:cubicBezTo>
                    <a:pt x="5207" y="137922"/>
                    <a:pt x="0" y="131191"/>
                    <a:pt x="0" y="123444"/>
                  </a:cubicBezTo>
                  <a:moveTo>
                    <a:pt x="33909" y="123444"/>
                  </a:moveTo>
                  <a:lnTo>
                    <a:pt x="17018" y="123444"/>
                  </a:lnTo>
                  <a:lnTo>
                    <a:pt x="2286" y="115189"/>
                  </a:lnTo>
                  <a:cubicBezTo>
                    <a:pt x="6096" y="108458"/>
                    <a:pt x="13843" y="105156"/>
                    <a:pt x="21336" y="107061"/>
                  </a:cubicBezTo>
                  <a:cubicBezTo>
                    <a:pt x="28829" y="108966"/>
                    <a:pt x="34036" y="115697"/>
                    <a:pt x="34036" y="123444"/>
                  </a:cubicBezTo>
                  <a:cubicBezTo>
                    <a:pt x="34036" y="173228"/>
                    <a:pt x="73660" y="212979"/>
                    <a:pt x="121793" y="212979"/>
                  </a:cubicBezTo>
                  <a:cubicBezTo>
                    <a:pt x="170053" y="212979"/>
                    <a:pt x="209550" y="173101"/>
                    <a:pt x="209550" y="123444"/>
                  </a:cubicBezTo>
                  <a:lnTo>
                    <a:pt x="226441" y="123444"/>
                  </a:lnTo>
                  <a:lnTo>
                    <a:pt x="209550" y="123444"/>
                  </a:lnTo>
                  <a:cubicBezTo>
                    <a:pt x="209550" y="73660"/>
                    <a:pt x="169926" y="33909"/>
                    <a:pt x="121793" y="33909"/>
                  </a:cubicBezTo>
                  <a:lnTo>
                    <a:pt x="121793" y="16891"/>
                  </a:lnTo>
                  <a:lnTo>
                    <a:pt x="121793" y="33909"/>
                  </a:lnTo>
                  <a:cubicBezTo>
                    <a:pt x="73533" y="33909"/>
                    <a:pt x="34036" y="73787"/>
                    <a:pt x="34036" y="12344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5" id="45"/>
          <p:cNvSpPr/>
          <p:nvPr/>
        </p:nvSpPr>
        <p:spPr>
          <a:xfrm flipH="false" flipV="false" rot="0">
            <a:off x="16941934" y="7916740"/>
            <a:ext cx="266700" cy="333375"/>
          </a:xfrm>
          <a:custGeom>
            <a:avLst/>
            <a:gdLst/>
            <a:ahLst/>
            <a:cxnLst/>
            <a:rect r="r" b="b" t="t" l="l"/>
            <a:pathLst>
              <a:path h="333375" w="266700">
                <a:moveTo>
                  <a:pt x="0" y="0"/>
                </a:moveTo>
                <a:lnTo>
                  <a:pt x="266700" y="0"/>
                </a:lnTo>
                <a:lnTo>
                  <a:pt x="266700" y="333376"/>
                </a:lnTo>
                <a:lnTo>
                  <a:pt x="0" y="3333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7041947" y="7916740"/>
            <a:ext cx="64294" cy="176212"/>
          </a:xfrm>
          <a:custGeom>
            <a:avLst/>
            <a:gdLst/>
            <a:ahLst/>
            <a:cxnLst/>
            <a:rect r="r" b="b" t="t" l="l"/>
            <a:pathLst>
              <a:path h="176212" w="64294">
                <a:moveTo>
                  <a:pt x="0" y="0"/>
                </a:moveTo>
                <a:lnTo>
                  <a:pt x="64295" y="0"/>
                </a:lnTo>
                <a:lnTo>
                  <a:pt x="64295" y="176213"/>
                </a:lnTo>
                <a:lnTo>
                  <a:pt x="0" y="1762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17313410" y="7888166"/>
            <a:ext cx="64295" cy="69057"/>
            <a:chOff x="0" y="0"/>
            <a:chExt cx="85726" cy="92076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16891"/>
              <a:ext cx="94234" cy="83568"/>
            </a:xfrm>
            <a:custGeom>
              <a:avLst/>
              <a:gdLst/>
              <a:ahLst/>
              <a:cxnLst/>
              <a:rect r="r" b="b" t="t" l="l"/>
              <a:pathLst>
                <a:path h="83568" w="94234">
                  <a:moveTo>
                    <a:pt x="94234" y="0"/>
                  </a:moveTo>
                  <a:lnTo>
                    <a:pt x="94234" y="66675"/>
                  </a:lnTo>
                  <a:cubicBezTo>
                    <a:pt x="94234" y="76073"/>
                    <a:pt x="86614" y="83566"/>
                    <a:pt x="77343" y="83566"/>
                  </a:cubicBezTo>
                  <a:lnTo>
                    <a:pt x="16891" y="83566"/>
                  </a:lnTo>
                  <a:cubicBezTo>
                    <a:pt x="7620" y="83693"/>
                    <a:pt x="0" y="76073"/>
                    <a:pt x="0" y="66675"/>
                  </a:cubicBezTo>
                  <a:lnTo>
                    <a:pt x="0" y="0"/>
                  </a:lnTo>
                  <a:lnTo>
                    <a:pt x="33909" y="0"/>
                  </a:lnTo>
                  <a:lnTo>
                    <a:pt x="33909" y="66675"/>
                  </a:lnTo>
                  <a:lnTo>
                    <a:pt x="16891" y="66675"/>
                  </a:lnTo>
                  <a:lnTo>
                    <a:pt x="16891" y="49784"/>
                  </a:lnTo>
                  <a:lnTo>
                    <a:pt x="77216" y="49784"/>
                  </a:lnTo>
                  <a:lnTo>
                    <a:pt x="77216" y="66675"/>
                  </a:lnTo>
                  <a:lnTo>
                    <a:pt x="60325" y="66675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17268166" y="7757198"/>
            <a:ext cx="154950" cy="154950"/>
            <a:chOff x="0" y="0"/>
            <a:chExt cx="206600" cy="2066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15138" cy="215138"/>
            </a:xfrm>
            <a:custGeom>
              <a:avLst/>
              <a:gdLst/>
              <a:ahLst/>
              <a:cxnLst/>
              <a:rect r="r" b="b" t="t" l="l"/>
              <a:pathLst>
                <a:path h="215138" w="215138">
                  <a:moveTo>
                    <a:pt x="0" y="107569"/>
                  </a:moveTo>
                  <a:cubicBezTo>
                    <a:pt x="0" y="48133"/>
                    <a:pt x="48133" y="0"/>
                    <a:pt x="107569" y="0"/>
                  </a:cubicBezTo>
                  <a:lnTo>
                    <a:pt x="107569" y="16891"/>
                  </a:lnTo>
                  <a:lnTo>
                    <a:pt x="107569" y="0"/>
                  </a:lnTo>
                  <a:cubicBezTo>
                    <a:pt x="167005" y="0"/>
                    <a:pt x="215138" y="48133"/>
                    <a:pt x="215138" y="107569"/>
                  </a:cubicBezTo>
                  <a:cubicBezTo>
                    <a:pt x="215138" y="167005"/>
                    <a:pt x="167005" y="215138"/>
                    <a:pt x="107569" y="215138"/>
                  </a:cubicBezTo>
                  <a:lnTo>
                    <a:pt x="107569" y="198120"/>
                  </a:lnTo>
                  <a:lnTo>
                    <a:pt x="107569" y="215011"/>
                  </a:lnTo>
                  <a:cubicBezTo>
                    <a:pt x="48133" y="215011"/>
                    <a:pt x="0" y="166878"/>
                    <a:pt x="0" y="107569"/>
                  </a:cubicBezTo>
                  <a:lnTo>
                    <a:pt x="16891" y="107569"/>
                  </a:lnTo>
                  <a:lnTo>
                    <a:pt x="31623" y="115824"/>
                  </a:lnTo>
                  <a:cubicBezTo>
                    <a:pt x="27813" y="122555"/>
                    <a:pt x="20066" y="125857"/>
                    <a:pt x="12573" y="123952"/>
                  </a:cubicBezTo>
                  <a:cubicBezTo>
                    <a:pt x="5080" y="122047"/>
                    <a:pt x="0" y="115189"/>
                    <a:pt x="0" y="107569"/>
                  </a:cubicBezTo>
                  <a:moveTo>
                    <a:pt x="33909" y="107569"/>
                  </a:moveTo>
                  <a:lnTo>
                    <a:pt x="16891" y="107569"/>
                  </a:lnTo>
                  <a:lnTo>
                    <a:pt x="2159" y="99187"/>
                  </a:lnTo>
                  <a:cubicBezTo>
                    <a:pt x="5969" y="92456"/>
                    <a:pt x="13716" y="89154"/>
                    <a:pt x="21209" y="91059"/>
                  </a:cubicBezTo>
                  <a:cubicBezTo>
                    <a:pt x="28702" y="92964"/>
                    <a:pt x="33909" y="99695"/>
                    <a:pt x="33909" y="107442"/>
                  </a:cubicBezTo>
                  <a:cubicBezTo>
                    <a:pt x="33909" y="148082"/>
                    <a:pt x="66929" y="181102"/>
                    <a:pt x="107569" y="181102"/>
                  </a:cubicBezTo>
                  <a:cubicBezTo>
                    <a:pt x="148209" y="181102"/>
                    <a:pt x="181229" y="148082"/>
                    <a:pt x="181229" y="107442"/>
                  </a:cubicBezTo>
                  <a:lnTo>
                    <a:pt x="198120" y="107442"/>
                  </a:lnTo>
                  <a:lnTo>
                    <a:pt x="181229" y="107442"/>
                  </a:lnTo>
                  <a:cubicBezTo>
                    <a:pt x="181229" y="66802"/>
                    <a:pt x="148209" y="33782"/>
                    <a:pt x="107569" y="33782"/>
                  </a:cubicBezTo>
                  <a:lnTo>
                    <a:pt x="107569" y="16891"/>
                  </a:lnTo>
                  <a:lnTo>
                    <a:pt x="107569" y="33909"/>
                  </a:lnTo>
                  <a:cubicBezTo>
                    <a:pt x="66929" y="33909"/>
                    <a:pt x="33909" y="66929"/>
                    <a:pt x="33909" y="10756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51" id="51"/>
          <p:cNvSpPr/>
          <p:nvPr/>
        </p:nvSpPr>
        <p:spPr>
          <a:xfrm rot="3893434">
            <a:off x="17321920" y="7722753"/>
            <a:ext cx="44892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 rot="8100000">
            <a:off x="17401285" y="7753615"/>
            <a:ext cx="5048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 rot="1506565">
            <a:off x="17434945" y="7835778"/>
            <a:ext cx="44892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rot="2316062">
            <a:off x="17403689" y="7914398"/>
            <a:ext cx="45681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 rot="8483937">
            <a:off x="17241744" y="7914398"/>
            <a:ext cx="45681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rot="1436633">
            <a:off x="17208997" y="7835778"/>
            <a:ext cx="469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rot="2699999">
            <a:off x="17239341" y="7753615"/>
            <a:ext cx="5048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8" id="58"/>
          <p:cNvGrpSpPr/>
          <p:nvPr/>
        </p:nvGrpSpPr>
        <p:grpSpPr>
          <a:xfrm rot="0">
            <a:off x="0" y="0"/>
            <a:ext cx="13805150" cy="10286998"/>
            <a:chOff x="0" y="0"/>
            <a:chExt cx="18406867" cy="13715997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8406892" cy="13716127"/>
            </a:xfrm>
            <a:custGeom>
              <a:avLst/>
              <a:gdLst/>
              <a:ahLst/>
              <a:cxnLst/>
              <a:rect r="r" b="b" t="t" l="l"/>
              <a:pathLst>
                <a:path h="13716127" w="18406892">
                  <a:moveTo>
                    <a:pt x="0" y="0"/>
                  </a:moveTo>
                  <a:lnTo>
                    <a:pt x="8873648" y="0"/>
                  </a:lnTo>
                  <a:lnTo>
                    <a:pt x="8978560" y="29083"/>
                  </a:lnTo>
                  <a:cubicBezTo>
                    <a:pt x="12007355" y="841883"/>
                    <a:pt x="14263920" y="2535174"/>
                    <a:pt x="15227723" y="3773805"/>
                  </a:cubicBezTo>
                  <a:cubicBezTo>
                    <a:pt x="16191528" y="5012436"/>
                    <a:pt x="14665094" y="6526657"/>
                    <a:pt x="14760826" y="7460488"/>
                  </a:cubicBezTo>
                  <a:cubicBezTo>
                    <a:pt x="14856555" y="8394319"/>
                    <a:pt x="15748477" y="8529701"/>
                    <a:pt x="15802333" y="9376410"/>
                  </a:cubicBezTo>
                  <a:cubicBezTo>
                    <a:pt x="15856189" y="10223119"/>
                    <a:pt x="14635087" y="11713210"/>
                    <a:pt x="15084072" y="12540488"/>
                  </a:cubicBezTo>
                  <a:cubicBezTo>
                    <a:pt x="15308563" y="12954127"/>
                    <a:pt x="16884261" y="13315823"/>
                    <a:pt x="18042551" y="13618211"/>
                  </a:cubicBezTo>
                  <a:lnTo>
                    <a:pt x="18406892" y="13716127"/>
                  </a:lnTo>
                  <a:lnTo>
                    <a:pt x="0" y="1371612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0" id="60"/>
          <p:cNvGrpSpPr/>
          <p:nvPr/>
        </p:nvGrpSpPr>
        <p:grpSpPr>
          <a:xfrm rot="0">
            <a:off x="68404" y="375731"/>
            <a:ext cx="16929900" cy="985799"/>
            <a:chOff x="0" y="0"/>
            <a:chExt cx="22573200" cy="1314399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2573199" cy="1314399"/>
            </a:xfrm>
            <a:custGeom>
              <a:avLst/>
              <a:gdLst/>
              <a:ahLst/>
              <a:cxnLst/>
              <a:rect r="r" b="b" t="t" l="l"/>
              <a:pathLst>
                <a:path h="1314399" w="22573199">
                  <a:moveTo>
                    <a:pt x="0" y="0"/>
                  </a:moveTo>
                  <a:lnTo>
                    <a:pt x="22573199" y="0"/>
                  </a:lnTo>
                  <a:lnTo>
                    <a:pt x="22573199" y="1314399"/>
                  </a:lnTo>
                  <a:lnTo>
                    <a:pt x="0" y="13143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47625"/>
              <a:ext cx="22573200" cy="13620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832"/>
                </a:lnSpc>
              </a:pPr>
              <a:r>
                <a:rPr lang="en-US" sz="5400">
                  <a:solidFill>
                    <a:srgbClr val="0C0466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Spat</a:t>
              </a:r>
              <a:r>
                <a:rPr lang="en-US" sz="5400">
                  <a:solidFill>
                    <a:srgbClr val="0C0466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ial Clustering: Identifying The City’s "Risk Skeleton"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6680004" y="9534526"/>
            <a:ext cx="636600" cy="547800"/>
            <a:chOff x="0" y="0"/>
            <a:chExt cx="848800" cy="7304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48800" cy="730400"/>
            </a:xfrm>
            <a:custGeom>
              <a:avLst/>
              <a:gdLst/>
              <a:ahLst/>
              <a:cxnLst/>
              <a:rect r="r" b="b" t="t" l="l"/>
              <a:pathLst>
                <a:path h="730400" w="848800">
                  <a:moveTo>
                    <a:pt x="0" y="0"/>
                  </a:moveTo>
                  <a:lnTo>
                    <a:pt x="848800" y="0"/>
                  </a:lnTo>
                  <a:lnTo>
                    <a:pt x="848800" y="730400"/>
                  </a:lnTo>
                  <a:lnTo>
                    <a:pt x="0" y="73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38100"/>
              <a:ext cx="848800" cy="7685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8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6579498" y="10082212"/>
            <a:ext cx="837600" cy="204600"/>
            <a:chOff x="0" y="0"/>
            <a:chExt cx="1116800" cy="2728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116838" cy="272796"/>
            </a:xfrm>
            <a:custGeom>
              <a:avLst/>
              <a:gdLst/>
              <a:ahLst/>
              <a:cxnLst/>
              <a:rect r="r" b="b" t="t" l="l"/>
              <a:pathLst>
                <a:path h="272796" w="1116838">
                  <a:moveTo>
                    <a:pt x="136398" y="0"/>
                  </a:moveTo>
                  <a:lnTo>
                    <a:pt x="980440" y="0"/>
                  </a:lnTo>
                  <a:cubicBezTo>
                    <a:pt x="1055751" y="0"/>
                    <a:pt x="1116838" y="61087"/>
                    <a:pt x="1116838" y="136398"/>
                  </a:cubicBezTo>
                  <a:lnTo>
                    <a:pt x="1116838" y="272796"/>
                  </a:lnTo>
                  <a:lnTo>
                    <a:pt x="0" y="272796"/>
                  </a:lnTo>
                  <a:lnTo>
                    <a:pt x="0" y="136398"/>
                  </a:lnTo>
                  <a:cubicBezTo>
                    <a:pt x="0" y="61087"/>
                    <a:pt x="61087" y="0"/>
                    <a:pt x="136398" y="0"/>
                  </a:cubicBezTo>
                  <a:close/>
                </a:path>
              </a:pathLst>
            </a:custGeom>
            <a:solidFill>
              <a:srgbClr val="0C046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8" id="68"/>
          <p:cNvGrpSpPr/>
          <p:nvPr/>
        </p:nvGrpSpPr>
        <p:grpSpPr>
          <a:xfrm rot="0">
            <a:off x="-214743" y="1535790"/>
            <a:ext cx="10354959" cy="8648722"/>
            <a:chOff x="0" y="0"/>
            <a:chExt cx="968299" cy="808748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968299" cy="808748"/>
            </a:xfrm>
            <a:custGeom>
              <a:avLst/>
              <a:gdLst/>
              <a:ahLst/>
              <a:cxnLst/>
              <a:rect r="r" b="b" t="t" l="l"/>
              <a:pathLst>
                <a:path h="808748" w="968299">
                  <a:moveTo>
                    <a:pt x="0" y="0"/>
                  </a:moveTo>
                  <a:lnTo>
                    <a:pt x="968299" y="0"/>
                  </a:lnTo>
                  <a:lnTo>
                    <a:pt x="968299" y="808748"/>
                  </a:lnTo>
                  <a:lnTo>
                    <a:pt x="0" y="808748"/>
                  </a:lnTo>
                  <a:close/>
                </a:path>
              </a:pathLst>
            </a:custGeom>
            <a:blipFill>
              <a:blip r:embed="rId15"/>
              <a:stretch>
                <a:fillRect l="-7" t="0" r="-7" b="0"/>
              </a:stretch>
            </a:blipFill>
          </p:spPr>
        </p:sp>
      </p:grpSp>
      <p:sp>
        <p:nvSpPr>
          <p:cNvPr name="Freeform 70" id="70"/>
          <p:cNvSpPr/>
          <p:nvPr/>
        </p:nvSpPr>
        <p:spPr>
          <a:xfrm flipH="false" flipV="false" rot="0">
            <a:off x="17163279" y="123243"/>
            <a:ext cx="1041697" cy="1198737"/>
          </a:xfrm>
          <a:custGeom>
            <a:avLst/>
            <a:gdLst/>
            <a:ahLst/>
            <a:cxnLst/>
            <a:rect r="r" b="b" t="t" l="l"/>
            <a:pathLst>
              <a:path h="1198737" w="1041697">
                <a:moveTo>
                  <a:pt x="0" y="0"/>
                </a:moveTo>
                <a:lnTo>
                  <a:pt x="1041697" y="0"/>
                </a:lnTo>
                <a:lnTo>
                  <a:pt x="1041697" y="1198737"/>
                </a:lnTo>
                <a:lnTo>
                  <a:pt x="0" y="119873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3499" t="0" r="-3499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30392">
                <a:alpha val="85882"/>
              </a:srgbClr>
            </a:gs>
            <a:gs pos="81000">
              <a:srgbClr val="0C0466">
                <a:alpha val="83921"/>
              </a:srgbClr>
            </a:gs>
            <a:gs pos="100000">
              <a:srgbClr val="0C0466">
                <a:alpha val="83921"/>
              </a:srgbClr>
            </a:gs>
          </a:gsLst>
          <a:lin ang="1800004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79498" y="10082212"/>
            <a:ext cx="837458" cy="204788"/>
            <a:chOff x="0" y="0"/>
            <a:chExt cx="1116611" cy="273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584" cy="273050"/>
            </a:xfrm>
            <a:custGeom>
              <a:avLst/>
              <a:gdLst/>
              <a:ahLst/>
              <a:cxnLst/>
              <a:rect r="r" b="b" t="t" l="l"/>
              <a:pathLst>
                <a:path h="273050" w="1116584">
                  <a:moveTo>
                    <a:pt x="136525" y="0"/>
                  </a:moveTo>
                  <a:lnTo>
                    <a:pt x="980059" y="0"/>
                  </a:lnTo>
                  <a:cubicBezTo>
                    <a:pt x="1055497" y="0"/>
                    <a:pt x="1116584" y="61087"/>
                    <a:pt x="1116584" y="136525"/>
                  </a:cubicBezTo>
                  <a:lnTo>
                    <a:pt x="1116584" y="273050"/>
                  </a:lnTo>
                  <a:lnTo>
                    <a:pt x="0" y="273050"/>
                  </a:lnTo>
                  <a:lnTo>
                    <a:pt x="0" y="136525"/>
                  </a:lnTo>
                  <a:cubicBezTo>
                    <a:pt x="0" y="61087"/>
                    <a:pt x="61087" y="0"/>
                    <a:pt x="136525" y="0"/>
                  </a:cubicBezTo>
                  <a:close/>
                </a:path>
              </a:pathLst>
            </a:custGeom>
            <a:solidFill>
              <a:srgbClr val="0C046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343702" y="6151300"/>
            <a:ext cx="3951437" cy="4141944"/>
          </a:xfrm>
          <a:custGeom>
            <a:avLst/>
            <a:gdLst/>
            <a:ahLst/>
            <a:cxnLst/>
            <a:rect r="r" b="b" t="t" l="l"/>
            <a:pathLst>
              <a:path h="4141944" w="3951437">
                <a:moveTo>
                  <a:pt x="0" y="0"/>
                </a:moveTo>
                <a:lnTo>
                  <a:pt x="3951438" y="0"/>
                </a:lnTo>
                <a:lnTo>
                  <a:pt x="3951438" y="4141944"/>
                </a:lnTo>
                <a:lnTo>
                  <a:pt x="0" y="4141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884650" y="2655480"/>
            <a:ext cx="9220050" cy="1695600"/>
            <a:chOff x="0" y="0"/>
            <a:chExt cx="12293400" cy="2260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93473" cy="2260854"/>
            </a:xfrm>
            <a:custGeom>
              <a:avLst/>
              <a:gdLst/>
              <a:ahLst/>
              <a:cxnLst/>
              <a:rect r="r" b="b" t="t" l="l"/>
              <a:pathLst>
                <a:path h="2260854" w="12293473">
                  <a:moveTo>
                    <a:pt x="0" y="1130427"/>
                  </a:moveTo>
                  <a:cubicBezTo>
                    <a:pt x="0" y="506095"/>
                    <a:pt x="506095" y="0"/>
                    <a:pt x="1130427" y="0"/>
                  </a:cubicBezTo>
                  <a:lnTo>
                    <a:pt x="11163046" y="0"/>
                  </a:lnTo>
                  <a:cubicBezTo>
                    <a:pt x="11787377" y="0"/>
                    <a:pt x="12293473" y="506095"/>
                    <a:pt x="12293473" y="1130427"/>
                  </a:cubicBezTo>
                  <a:cubicBezTo>
                    <a:pt x="12293473" y="1754759"/>
                    <a:pt x="11787378" y="2260854"/>
                    <a:pt x="11163046" y="2260854"/>
                  </a:cubicBezTo>
                  <a:lnTo>
                    <a:pt x="1130427" y="2260854"/>
                  </a:lnTo>
                  <a:cubicBezTo>
                    <a:pt x="506095" y="2260854"/>
                    <a:pt x="0" y="1754759"/>
                    <a:pt x="0" y="1130427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8884650" y="4892013"/>
            <a:ext cx="9220050" cy="1695600"/>
            <a:chOff x="0" y="0"/>
            <a:chExt cx="12293400" cy="2260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293473" cy="2260854"/>
            </a:xfrm>
            <a:custGeom>
              <a:avLst/>
              <a:gdLst/>
              <a:ahLst/>
              <a:cxnLst/>
              <a:rect r="r" b="b" t="t" l="l"/>
              <a:pathLst>
                <a:path h="2260854" w="12293473">
                  <a:moveTo>
                    <a:pt x="0" y="1130427"/>
                  </a:moveTo>
                  <a:cubicBezTo>
                    <a:pt x="0" y="506095"/>
                    <a:pt x="506095" y="0"/>
                    <a:pt x="1130427" y="0"/>
                  </a:cubicBezTo>
                  <a:lnTo>
                    <a:pt x="11163046" y="0"/>
                  </a:lnTo>
                  <a:cubicBezTo>
                    <a:pt x="11787377" y="0"/>
                    <a:pt x="12293473" y="506095"/>
                    <a:pt x="12293473" y="1130427"/>
                  </a:cubicBezTo>
                  <a:cubicBezTo>
                    <a:pt x="12293473" y="1754759"/>
                    <a:pt x="11787378" y="2260854"/>
                    <a:pt x="11163046" y="2260854"/>
                  </a:cubicBezTo>
                  <a:lnTo>
                    <a:pt x="1130427" y="2260854"/>
                  </a:lnTo>
                  <a:cubicBezTo>
                    <a:pt x="506095" y="2260854"/>
                    <a:pt x="0" y="1754759"/>
                    <a:pt x="0" y="1130427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884650" y="7128545"/>
            <a:ext cx="9220050" cy="1695600"/>
            <a:chOff x="0" y="0"/>
            <a:chExt cx="12293400" cy="226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293473" cy="2260854"/>
            </a:xfrm>
            <a:custGeom>
              <a:avLst/>
              <a:gdLst/>
              <a:ahLst/>
              <a:cxnLst/>
              <a:rect r="r" b="b" t="t" l="l"/>
              <a:pathLst>
                <a:path h="2260854" w="12293473">
                  <a:moveTo>
                    <a:pt x="0" y="1130427"/>
                  </a:moveTo>
                  <a:cubicBezTo>
                    <a:pt x="0" y="506095"/>
                    <a:pt x="506095" y="0"/>
                    <a:pt x="1130427" y="0"/>
                  </a:cubicBezTo>
                  <a:lnTo>
                    <a:pt x="11163046" y="0"/>
                  </a:lnTo>
                  <a:cubicBezTo>
                    <a:pt x="11787377" y="0"/>
                    <a:pt x="12293473" y="506095"/>
                    <a:pt x="12293473" y="1130427"/>
                  </a:cubicBezTo>
                  <a:cubicBezTo>
                    <a:pt x="12293473" y="1754759"/>
                    <a:pt x="11787378" y="2260854"/>
                    <a:pt x="11163046" y="2260854"/>
                  </a:cubicBezTo>
                  <a:lnTo>
                    <a:pt x="1130427" y="2260854"/>
                  </a:lnTo>
                  <a:cubicBezTo>
                    <a:pt x="506095" y="2260854"/>
                    <a:pt x="0" y="1754759"/>
                    <a:pt x="0" y="1130427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6638326" y="2931705"/>
            <a:ext cx="1143000" cy="1143000"/>
            <a:chOff x="0" y="0"/>
            <a:chExt cx="1524000" cy="1524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240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1524000">
                  <a:moveTo>
                    <a:pt x="0" y="762000"/>
                  </a:moveTo>
                  <a:cubicBezTo>
                    <a:pt x="0" y="341122"/>
                    <a:pt x="341122" y="0"/>
                    <a:pt x="762000" y="0"/>
                  </a:cubicBezTo>
                  <a:cubicBezTo>
                    <a:pt x="1182878" y="0"/>
                    <a:pt x="1524000" y="341122"/>
                    <a:pt x="1524000" y="762000"/>
                  </a:cubicBezTo>
                  <a:cubicBezTo>
                    <a:pt x="1524000" y="1182878"/>
                    <a:pt x="1182878" y="1524000"/>
                    <a:pt x="762000" y="1524000"/>
                  </a:cubicBezTo>
                  <a:cubicBezTo>
                    <a:pt x="341122" y="1524000"/>
                    <a:pt x="0" y="1182878"/>
                    <a:pt x="0" y="7620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2003F">
                    <a:alpha val="100000"/>
                  </a:srgbClr>
                </a:gs>
                <a:gs pos="50000">
                  <a:srgbClr val="04005B">
                    <a:alpha val="100000"/>
                  </a:srgbClr>
                </a:gs>
                <a:gs pos="100000">
                  <a:srgbClr val="05006D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6638326" y="5168238"/>
            <a:ext cx="1143000" cy="1143000"/>
            <a:chOff x="0" y="0"/>
            <a:chExt cx="1524000" cy="1524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240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1524000">
                  <a:moveTo>
                    <a:pt x="0" y="762000"/>
                  </a:moveTo>
                  <a:cubicBezTo>
                    <a:pt x="0" y="341122"/>
                    <a:pt x="341122" y="0"/>
                    <a:pt x="762000" y="0"/>
                  </a:cubicBezTo>
                  <a:cubicBezTo>
                    <a:pt x="1182878" y="0"/>
                    <a:pt x="1524000" y="341122"/>
                    <a:pt x="1524000" y="762000"/>
                  </a:cubicBezTo>
                  <a:cubicBezTo>
                    <a:pt x="1524000" y="1182878"/>
                    <a:pt x="1182878" y="1524000"/>
                    <a:pt x="762000" y="1524000"/>
                  </a:cubicBezTo>
                  <a:cubicBezTo>
                    <a:pt x="341122" y="1524000"/>
                    <a:pt x="0" y="1182878"/>
                    <a:pt x="0" y="7620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30057">
                    <a:alpha val="100000"/>
                  </a:srgbClr>
                </a:gs>
                <a:gs pos="50000">
                  <a:srgbClr val="BD007E">
                    <a:alpha val="100000"/>
                  </a:srgbClr>
                </a:gs>
                <a:gs pos="100000">
                  <a:srgbClr val="E20097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638326" y="7404770"/>
            <a:ext cx="1143000" cy="1143000"/>
            <a:chOff x="0" y="0"/>
            <a:chExt cx="1524000" cy="1524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240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1524000">
                  <a:moveTo>
                    <a:pt x="0" y="762000"/>
                  </a:moveTo>
                  <a:cubicBezTo>
                    <a:pt x="0" y="341122"/>
                    <a:pt x="341122" y="0"/>
                    <a:pt x="762000" y="0"/>
                  </a:cubicBezTo>
                  <a:cubicBezTo>
                    <a:pt x="1182878" y="0"/>
                    <a:pt x="1524000" y="341122"/>
                    <a:pt x="1524000" y="762000"/>
                  </a:cubicBezTo>
                  <a:cubicBezTo>
                    <a:pt x="1524000" y="1182878"/>
                    <a:pt x="1182878" y="1524000"/>
                    <a:pt x="762000" y="1524000"/>
                  </a:cubicBezTo>
                  <a:cubicBezTo>
                    <a:pt x="341122" y="1524000"/>
                    <a:pt x="0" y="1182878"/>
                    <a:pt x="0" y="7620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24747">
                    <a:alpha val="100000"/>
                  </a:srgbClr>
                </a:gs>
                <a:gs pos="50000">
                  <a:srgbClr val="D56666">
                    <a:alpha val="100000"/>
                  </a:srgbClr>
                </a:gs>
                <a:gs pos="100000">
                  <a:srgbClr val="FF7B7B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295382" y="2715551"/>
            <a:ext cx="4219119" cy="1441958"/>
            <a:chOff x="0" y="0"/>
            <a:chExt cx="5625492" cy="192261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25492" cy="1922611"/>
            </a:xfrm>
            <a:custGeom>
              <a:avLst/>
              <a:gdLst/>
              <a:ahLst/>
              <a:cxnLst/>
              <a:rect r="r" b="b" t="t" l="l"/>
              <a:pathLst>
                <a:path h="1922611" w="5625492">
                  <a:moveTo>
                    <a:pt x="0" y="0"/>
                  </a:moveTo>
                  <a:lnTo>
                    <a:pt x="5625492" y="0"/>
                  </a:lnTo>
                  <a:lnTo>
                    <a:pt x="5625492" y="1922611"/>
                  </a:lnTo>
                  <a:lnTo>
                    <a:pt x="0" y="19226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5625492" cy="19702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Tuned DBSCAN p</a:t>
              </a:r>
              <a:r>
                <a:rPr lang="en-US" sz="2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arameters to a tighter radius (eps=0.04) to break broad zones into specific, actionable locations.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289290" y="5143500"/>
            <a:ext cx="4533582" cy="1016100"/>
            <a:chOff x="0" y="0"/>
            <a:chExt cx="6044777" cy="1354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44776" cy="1354800"/>
            </a:xfrm>
            <a:custGeom>
              <a:avLst/>
              <a:gdLst/>
              <a:ahLst/>
              <a:cxnLst/>
              <a:rect r="r" b="b" t="t" l="l"/>
              <a:pathLst>
                <a:path h="1354800" w="6044776">
                  <a:moveTo>
                    <a:pt x="0" y="0"/>
                  </a:moveTo>
                  <a:lnTo>
                    <a:pt x="6044776" y="0"/>
                  </a:lnTo>
                  <a:lnTo>
                    <a:pt x="6044776" y="1354800"/>
                  </a:lnTo>
                  <a:lnTo>
                    <a:pt x="0" y="1354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6044777" cy="14024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Gr</a:t>
              </a:r>
              <a:r>
                <a:rPr lang="en-US" sz="2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ey Points: Represent low-density "background noise" (isolated crimes).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609127" y="7130795"/>
            <a:ext cx="3695823" cy="1693350"/>
            <a:chOff x="0" y="0"/>
            <a:chExt cx="4927764" cy="2257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927764" cy="2257800"/>
            </a:xfrm>
            <a:custGeom>
              <a:avLst/>
              <a:gdLst/>
              <a:ahLst/>
              <a:cxnLst/>
              <a:rect r="r" b="b" t="t" l="l"/>
              <a:pathLst>
                <a:path h="2257800" w="4927764">
                  <a:moveTo>
                    <a:pt x="0" y="0"/>
                  </a:moveTo>
                  <a:lnTo>
                    <a:pt x="4927764" y="0"/>
                  </a:lnTo>
                  <a:lnTo>
                    <a:pt x="4927764" y="2257800"/>
                  </a:lnTo>
                  <a:lnTo>
                    <a:pt x="0" y="2257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4927764" cy="23054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</a:t>
              </a:r>
              <a:r>
                <a:rPr lang="en-US" sz="2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olored Clusters: Represent high-density micro-hotspots (specific intersections, malls, or transit stations).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082429" y="3234123"/>
            <a:ext cx="176100" cy="176100"/>
            <a:chOff x="0" y="0"/>
            <a:chExt cx="234800" cy="234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43332" cy="243332"/>
            </a:xfrm>
            <a:custGeom>
              <a:avLst/>
              <a:gdLst/>
              <a:ahLst/>
              <a:cxnLst/>
              <a:rect r="r" b="b" t="t" l="l"/>
              <a:pathLst>
                <a:path h="243332" w="243332">
                  <a:moveTo>
                    <a:pt x="0" y="121666"/>
                  </a:moveTo>
                  <a:cubicBezTo>
                    <a:pt x="0" y="54483"/>
                    <a:pt x="54483" y="0"/>
                    <a:pt x="121666" y="0"/>
                  </a:cubicBezTo>
                  <a:lnTo>
                    <a:pt x="121666" y="16891"/>
                  </a:lnTo>
                  <a:lnTo>
                    <a:pt x="121666" y="0"/>
                  </a:lnTo>
                  <a:cubicBezTo>
                    <a:pt x="188849" y="0"/>
                    <a:pt x="243332" y="54483"/>
                    <a:pt x="243332" y="121666"/>
                  </a:cubicBezTo>
                  <a:cubicBezTo>
                    <a:pt x="243332" y="188849"/>
                    <a:pt x="188849" y="243332"/>
                    <a:pt x="121666" y="243332"/>
                  </a:cubicBezTo>
                  <a:lnTo>
                    <a:pt x="121666" y="226314"/>
                  </a:lnTo>
                  <a:lnTo>
                    <a:pt x="121666" y="243205"/>
                  </a:lnTo>
                  <a:cubicBezTo>
                    <a:pt x="54483" y="243205"/>
                    <a:pt x="0" y="188849"/>
                    <a:pt x="0" y="121666"/>
                  </a:cubicBezTo>
                  <a:lnTo>
                    <a:pt x="16891" y="121666"/>
                  </a:lnTo>
                  <a:lnTo>
                    <a:pt x="28194" y="134366"/>
                  </a:lnTo>
                  <a:cubicBezTo>
                    <a:pt x="23241" y="138811"/>
                    <a:pt x="16129" y="139827"/>
                    <a:pt x="10033" y="137160"/>
                  </a:cubicBezTo>
                  <a:cubicBezTo>
                    <a:pt x="3937" y="134493"/>
                    <a:pt x="0" y="128270"/>
                    <a:pt x="0" y="121666"/>
                  </a:cubicBezTo>
                  <a:moveTo>
                    <a:pt x="33909" y="121666"/>
                  </a:moveTo>
                  <a:lnTo>
                    <a:pt x="16891" y="121666"/>
                  </a:lnTo>
                  <a:lnTo>
                    <a:pt x="5588" y="108966"/>
                  </a:lnTo>
                  <a:cubicBezTo>
                    <a:pt x="10541" y="104521"/>
                    <a:pt x="17653" y="103505"/>
                    <a:pt x="23749" y="106172"/>
                  </a:cubicBezTo>
                  <a:cubicBezTo>
                    <a:pt x="29845" y="108839"/>
                    <a:pt x="33782" y="114935"/>
                    <a:pt x="33782" y="121666"/>
                  </a:cubicBezTo>
                  <a:cubicBezTo>
                    <a:pt x="33782" y="170180"/>
                    <a:pt x="73025" y="209423"/>
                    <a:pt x="121539" y="209423"/>
                  </a:cubicBezTo>
                  <a:cubicBezTo>
                    <a:pt x="170053" y="209423"/>
                    <a:pt x="209296" y="170180"/>
                    <a:pt x="209296" y="121666"/>
                  </a:cubicBezTo>
                  <a:lnTo>
                    <a:pt x="226187" y="121666"/>
                  </a:lnTo>
                  <a:lnTo>
                    <a:pt x="209296" y="121666"/>
                  </a:lnTo>
                  <a:cubicBezTo>
                    <a:pt x="209296" y="73152"/>
                    <a:pt x="170053" y="33909"/>
                    <a:pt x="121539" y="33909"/>
                  </a:cubicBezTo>
                  <a:lnTo>
                    <a:pt x="121539" y="16891"/>
                  </a:lnTo>
                  <a:lnTo>
                    <a:pt x="121539" y="33909"/>
                  </a:lnTo>
                  <a:cubicBezTo>
                    <a:pt x="73025" y="33909"/>
                    <a:pt x="33782" y="73152"/>
                    <a:pt x="33782" y="12166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17037184" y="3436530"/>
            <a:ext cx="266700" cy="335757"/>
          </a:xfrm>
          <a:custGeom>
            <a:avLst/>
            <a:gdLst/>
            <a:ahLst/>
            <a:cxnLst/>
            <a:rect r="r" b="b" t="t" l="l"/>
            <a:pathLst>
              <a:path h="335757" w="266700">
                <a:moveTo>
                  <a:pt x="0" y="0"/>
                </a:moveTo>
                <a:lnTo>
                  <a:pt x="266700" y="0"/>
                </a:lnTo>
                <a:lnTo>
                  <a:pt x="266700" y="335757"/>
                </a:lnTo>
                <a:lnTo>
                  <a:pt x="0" y="335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7296741" y="3593692"/>
            <a:ext cx="85725" cy="178594"/>
            <a:chOff x="0" y="0"/>
            <a:chExt cx="114300" cy="23812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2682" cy="246509"/>
            </a:xfrm>
            <a:custGeom>
              <a:avLst/>
              <a:gdLst/>
              <a:ahLst/>
              <a:cxnLst/>
              <a:rect r="r" b="b" t="t" l="l"/>
              <a:pathLst>
                <a:path h="246509" w="122682">
                  <a:moveTo>
                    <a:pt x="61341" y="0"/>
                  </a:moveTo>
                  <a:lnTo>
                    <a:pt x="105791" y="0"/>
                  </a:lnTo>
                  <a:cubicBezTo>
                    <a:pt x="115189" y="0"/>
                    <a:pt x="122682" y="7620"/>
                    <a:pt x="122682" y="16891"/>
                  </a:cubicBezTo>
                  <a:lnTo>
                    <a:pt x="122682" y="229616"/>
                  </a:lnTo>
                  <a:cubicBezTo>
                    <a:pt x="122682" y="239014"/>
                    <a:pt x="115062" y="246507"/>
                    <a:pt x="105791" y="246507"/>
                  </a:cubicBezTo>
                  <a:lnTo>
                    <a:pt x="16891" y="246507"/>
                  </a:lnTo>
                  <a:cubicBezTo>
                    <a:pt x="7620" y="246634"/>
                    <a:pt x="0" y="239014"/>
                    <a:pt x="0" y="229616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lnTo>
                    <a:pt x="61341" y="0"/>
                  </a:lnTo>
                  <a:lnTo>
                    <a:pt x="61341" y="16891"/>
                  </a:lnTo>
                  <a:lnTo>
                    <a:pt x="61341" y="0"/>
                  </a:lnTo>
                  <a:moveTo>
                    <a:pt x="61341" y="33909"/>
                  </a:moveTo>
                  <a:lnTo>
                    <a:pt x="16891" y="33909"/>
                  </a:lnTo>
                  <a:lnTo>
                    <a:pt x="16891" y="16891"/>
                  </a:lnTo>
                  <a:lnTo>
                    <a:pt x="33909" y="16891"/>
                  </a:lnTo>
                  <a:lnTo>
                    <a:pt x="33909" y="229616"/>
                  </a:lnTo>
                  <a:lnTo>
                    <a:pt x="16891" y="229616"/>
                  </a:lnTo>
                  <a:lnTo>
                    <a:pt x="16891" y="212725"/>
                  </a:lnTo>
                  <a:lnTo>
                    <a:pt x="105791" y="212725"/>
                  </a:lnTo>
                  <a:lnTo>
                    <a:pt x="105791" y="229616"/>
                  </a:lnTo>
                  <a:lnTo>
                    <a:pt x="88900" y="229616"/>
                  </a:lnTo>
                  <a:lnTo>
                    <a:pt x="88900" y="16891"/>
                  </a:lnTo>
                  <a:lnTo>
                    <a:pt x="105791" y="16891"/>
                  </a:lnTo>
                  <a:lnTo>
                    <a:pt x="105791" y="33909"/>
                  </a:lnTo>
                  <a:lnTo>
                    <a:pt x="61341" y="33909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31" id="31"/>
          <p:cNvSpPr/>
          <p:nvPr/>
        </p:nvSpPr>
        <p:spPr>
          <a:xfrm rot="4200222">
            <a:off x="17311750" y="3586567"/>
            <a:ext cx="5570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7139579" y="3436530"/>
            <a:ext cx="64294" cy="176212"/>
          </a:xfrm>
          <a:custGeom>
            <a:avLst/>
            <a:gdLst/>
            <a:ahLst/>
            <a:cxnLst/>
            <a:rect r="r" b="b" t="t" l="l"/>
            <a:pathLst>
              <a:path h="176212" w="64294">
                <a:moveTo>
                  <a:pt x="0" y="0"/>
                </a:moveTo>
                <a:lnTo>
                  <a:pt x="64294" y="0"/>
                </a:lnTo>
                <a:lnTo>
                  <a:pt x="64294" y="176212"/>
                </a:lnTo>
                <a:lnTo>
                  <a:pt x="0" y="1762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6991941" y="5470656"/>
            <a:ext cx="176100" cy="176100"/>
            <a:chOff x="0" y="0"/>
            <a:chExt cx="234800" cy="234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43332" cy="243332"/>
            </a:xfrm>
            <a:custGeom>
              <a:avLst/>
              <a:gdLst/>
              <a:ahLst/>
              <a:cxnLst/>
              <a:rect r="r" b="b" t="t" l="l"/>
              <a:pathLst>
                <a:path h="243332" w="243332">
                  <a:moveTo>
                    <a:pt x="0" y="121666"/>
                  </a:moveTo>
                  <a:cubicBezTo>
                    <a:pt x="0" y="54483"/>
                    <a:pt x="54483" y="0"/>
                    <a:pt x="121666" y="0"/>
                  </a:cubicBezTo>
                  <a:lnTo>
                    <a:pt x="121666" y="16891"/>
                  </a:lnTo>
                  <a:lnTo>
                    <a:pt x="121666" y="0"/>
                  </a:lnTo>
                  <a:cubicBezTo>
                    <a:pt x="188849" y="0"/>
                    <a:pt x="243332" y="54483"/>
                    <a:pt x="243332" y="121666"/>
                  </a:cubicBezTo>
                  <a:cubicBezTo>
                    <a:pt x="243332" y="188849"/>
                    <a:pt x="188849" y="243332"/>
                    <a:pt x="121666" y="243332"/>
                  </a:cubicBezTo>
                  <a:lnTo>
                    <a:pt x="121666" y="226314"/>
                  </a:lnTo>
                  <a:lnTo>
                    <a:pt x="121666" y="243205"/>
                  </a:lnTo>
                  <a:cubicBezTo>
                    <a:pt x="54483" y="243205"/>
                    <a:pt x="0" y="188849"/>
                    <a:pt x="0" y="121666"/>
                  </a:cubicBezTo>
                  <a:lnTo>
                    <a:pt x="16891" y="121666"/>
                  </a:lnTo>
                  <a:lnTo>
                    <a:pt x="28194" y="134366"/>
                  </a:lnTo>
                  <a:cubicBezTo>
                    <a:pt x="23241" y="138811"/>
                    <a:pt x="16129" y="139827"/>
                    <a:pt x="10033" y="137160"/>
                  </a:cubicBezTo>
                  <a:cubicBezTo>
                    <a:pt x="3937" y="134493"/>
                    <a:pt x="0" y="128270"/>
                    <a:pt x="0" y="121666"/>
                  </a:cubicBezTo>
                  <a:moveTo>
                    <a:pt x="33909" y="121666"/>
                  </a:moveTo>
                  <a:lnTo>
                    <a:pt x="16891" y="121666"/>
                  </a:lnTo>
                  <a:lnTo>
                    <a:pt x="5588" y="108966"/>
                  </a:lnTo>
                  <a:cubicBezTo>
                    <a:pt x="10541" y="104521"/>
                    <a:pt x="17653" y="103505"/>
                    <a:pt x="23749" y="106172"/>
                  </a:cubicBezTo>
                  <a:cubicBezTo>
                    <a:pt x="29845" y="108839"/>
                    <a:pt x="33782" y="114935"/>
                    <a:pt x="33782" y="121666"/>
                  </a:cubicBezTo>
                  <a:cubicBezTo>
                    <a:pt x="33782" y="170180"/>
                    <a:pt x="73025" y="209423"/>
                    <a:pt x="121539" y="209423"/>
                  </a:cubicBezTo>
                  <a:cubicBezTo>
                    <a:pt x="170053" y="209423"/>
                    <a:pt x="209296" y="170180"/>
                    <a:pt x="209296" y="121666"/>
                  </a:cubicBezTo>
                  <a:lnTo>
                    <a:pt x="226187" y="121666"/>
                  </a:lnTo>
                  <a:lnTo>
                    <a:pt x="209296" y="121666"/>
                  </a:lnTo>
                  <a:cubicBezTo>
                    <a:pt x="209296" y="73152"/>
                    <a:pt x="170053" y="33909"/>
                    <a:pt x="121539" y="33909"/>
                  </a:cubicBezTo>
                  <a:lnTo>
                    <a:pt x="121539" y="16891"/>
                  </a:lnTo>
                  <a:lnTo>
                    <a:pt x="121539" y="33909"/>
                  </a:lnTo>
                  <a:cubicBezTo>
                    <a:pt x="73025" y="33909"/>
                    <a:pt x="33782" y="73152"/>
                    <a:pt x="33782" y="12166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16946697" y="5673063"/>
            <a:ext cx="266700" cy="335757"/>
          </a:xfrm>
          <a:custGeom>
            <a:avLst/>
            <a:gdLst/>
            <a:ahLst/>
            <a:cxnLst/>
            <a:rect r="r" b="b" t="t" l="l"/>
            <a:pathLst>
              <a:path h="335757" w="266700">
                <a:moveTo>
                  <a:pt x="0" y="0"/>
                </a:moveTo>
                <a:lnTo>
                  <a:pt x="266700" y="0"/>
                </a:lnTo>
                <a:lnTo>
                  <a:pt x="266700" y="335756"/>
                </a:lnTo>
                <a:lnTo>
                  <a:pt x="0" y="3357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7049091" y="5673063"/>
            <a:ext cx="64294" cy="176212"/>
          </a:xfrm>
          <a:custGeom>
            <a:avLst/>
            <a:gdLst/>
            <a:ahLst/>
            <a:cxnLst/>
            <a:rect r="r" b="b" t="t" l="l"/>
            <a:pathLst>
              <a:path h="176212" w="64294">
                <a:moveTo>
                  <a:pt x="0" y="0"/>
                </a:moveTo>
                <a:lnTo>
                  <a:pt x="64295" y="0"/>
                </a:lnTo>
                <a:lnTo>
                  <a:pt x="64295" y="176212"/>
                </a:lnTo>
                <a:lnTo>
                  <a:pt x="0" y="1762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7218160" y="5492088"/>
            <a:ext cx="254795" cy="335757"/>
            <a:chOff x="0" y="0"/>
            <a:chExt cx="339726" cy="44767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48107" cy="456057"/>
            </a:xfrm>
            <a:custGeom>
              <a:avLst/>
              <a:gdLst/>
              <a:ahLst/>
              <a:cxnLst/>
              <a:rect r="r" b="b" t="t" l="l"/>
              <a:pathLst>
                <a:path h="456057" w="348107">
                  <a:moveTo>
                    <a:pt x="45466" y="422275"/>
                  </a:moveTo>
                  <a:lnTo>
                    <a:pt x="331216" y="422275"/>
                  </a:lnTo>
                  <a:lnTo>
                    <a:pt x="331216" y="439166"/>
                  </a:lnTo>
                  <a:lnTo>
                    <a:pt x="314325" y="439166"/>
                  </a:lnTo>
                  <a:lnTo>
                    <a:pt x="314325" y="16891"/>
                  </a:lnTo>
                  <a:lnTo>
                    <a:pt x="331216" y="16891"/>
                  </a:lnTo>
                  <a:lnTo>
                    <a:pt x="331216" y="33909"/>
                  </a:lnTo>
                  <a:lnTo>
                    <a:pt x="16891" y="33909"/>
                  </a:lnTo>
                  <a:cubicBezTo>
                    <a:pt x="7620" y="33909"/>
                    <a:pt x="0" y="26289"/>
                    <a:pt x="0" y="16891"/>
                  </a:cubicBezTo>
                  <a:cubicBezTo>
                    <a:pt x="0" y="7493"/>
                    <a:pt x="7620" y="0"/>
                    <a:pt x="16891" y="0"/>
                  </a:cubicBezTo>
                  <a:lnTo>
                    <a:pt x="331216" y="0"/>
                  </a:lnTo>
                  <a:cubicBezTo>
                    <a:pt x="340614" y="0"/>
                    <a:pt x="348107" y="7620"/>
                    <a:pt x="348107" y="16891"/>
                  </a:cubicBezTo>
                  <a:lnTo>
                    <a:pt x="348107" y="439166"/>
                  </a:lnTo>
                  <a:cubicBezTo>
                    <a:pt x="348107" y="448564"/>
                    <a:pt x="340487" y="456057"/>
                    <a:pt x="331216" y="456057"/>
                  </a:cubicBezTo>
                  <a:lnTo>
                    <a:pt x="45466" y="456057"/>
                  </a:lnTo>
                  <a:cubicBezTo>
                    <a:pt x="36068" y="456057"/>
                    <a:pt x="28575" y="448437"/>
                    <a:pt x="28575" y="439166"/>
                  </a:cubicBezTo>
                  <a:cubicBezTo>
                    <a:pt x="28575" y="429895"/>
                    <a:pt x="36195" y="422275"/>
                    <a:pt x="45466" y="42227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39" id="39"/>
          <p:cNvSpPr/>
          <p:nvPr/>
        </p:nvSpPr>
        <p:spPr>
          <a:xfrm rot="420536">
            <a:off x="17250914" y="5773075"/>
            <a:ext cx="15611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rot="4807852">
            <a:off x="17250694" y="5727850"/>
            <a:ext cx="11114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rot="4979463">
            <a:off x="17273451" y="5705125"/>
            <a:ext cx="15611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 rot="5108080">
            <a:off x="17284449" y="5670700"/>
            <a:ext cx="22460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6987179" y="7711952"/>
            <a:ext cx="176100" cy="178800"/>
            <a:chOff x="0" y="0"/>
            <a:chExt cx="234800" cy="2384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-127" y="0"/>
              <a:ext cx="243459" cy="246888"/>
            </a:xfrm>
            <a:custGeom>
              <a:avLst/>
              <a:gdLst/>
              <a:ahLst/>
              <a:cxnLst/>
              <a:rect r="r" b="b" t="t" l="l"/>
              <a:pathLst>
                <a:path h="246888" w="243459">
                  <a:moveTo>
                    <a:pt x="127" y="123444"/>
                  </a:moveTo>
                  <a:cubicBezTo>
                    <a:pt x="127" y="55499"/>
                    <a:pt x="54356" y="0"/>
                    <a:pt x="121793" y="0"/>
                  </a:cubicBezTo>
                  <a:lnTo>
                    <a:pt x="121793" y="16891"/>
                  </a:lnTo>
                  <a:lnTo>
                    <a:pt x="121793" y="0"/>
                  </a:lnTo>
                  <a:cubicBezTo>
                    <a:pt x="189230" y="0"/>
                    <a:pt x="243459" y="55499"/>
                    <a:pt x="243459" y="123444"/>
                  </a:cubicBezTo>
                  <a:cubicBezTo>
                    <a:pt x="243459" y="191389"/>
                    <a:pt x="189230" y="246888"/>
                    <a:pt x="121793" y="246888"/>
                  </a:cubicBezTo>
                  <a:lnTo>
                    <a:pt x="121793" y="229870"/>
                  </a:lnTo>
                  <a:lnTo>
                    <a:pt x="121793" y="246761"/>
                  </a:lnTo>
                  <a:cubicBezTo>
                    <a:pt x="54356" y="246888"/>
                    <a:pt x="127" y="191389"/>
                    <a:pt x="127" y="123444"/>
                  </a:cubicBezTo>
                  <a:lnTo>
                    <a:pt x="17018" y="123444"/>
                  </a:lnTo>
                  <a:lnTo>
                    <a:pt x="31750" y="131699"/>
                  </a:lnTo>
                  <a:cubicBezTo>
                    <a:pt x="27940" y="138430"/>
                    <a:pt x="20193" y="141732"/>
                    <a:pt x="12700" y="139827"/>
                  </a:cubicBezTo>
                  <a:cubicBezTo>
                    <a:pt x="5207" y="137922"/>
                    <a:pt x="0" y="131191"/>
                    <a:pt x="0" y="123444"/>
                  </a:cubicBezTo>
                  <a:moveTo>
                    <a:pt x="33909" y="123444"/>
                  </a:moveTo>
                  <a:lnTo>
                    <a:pt x="17018" y="123444"/>
                  </a:lnTo>
                  <a:lnTo>
                    <a:pt x="2286" y="115189"/>
                  </a:lnTo>
                  <a:cubicBezTo>
                    <a:pt x="6096" y="108458"/>
                    <a:pt x="13843" y="105156"/>
                    <a:pt x="21336" y="107061"/>
                  </a:cubicBezTo>
                  <a:cubicBezTo>
                    <a:pt x="28829" y="108966"/>
                    <a:pt x="34036" y="115697"/>
                    <a:pt x="34036" y="123444"/>
                  </a:cubicBezTo>
                  <a:cubicBezTo>
                    <a:pt x="34036" y="173228"/>
                    <a:pt x="73660" y="212979"/>
                    <a:pt x="121793" y="212979"/>
                  </a:cubicBezTo>
                  <a:cubicBezTo>
                    <a:pt x="170053" y="212979"/>
                    <a:pt x="209550" y="173101"/>
                    <a:pt x="209550" y="123444"/>
                  </a:cubicBezTo>
                  <a:lnTo>
                    <a:pt x="226441" y="123444"/>
                  </a:lnTo>
                  <a:lnTo>
                    <a:pt x="209550" y="123444"/>
                  </a:lnTo>
                  <a:cubicBezTo>
                    <a:pt x="209550" y="73660"/>
                    <a:pt x="169926" y="33909"/>
                    <a:pt x="121793" y="33909"/>
                  </a:cubicBezTo>
                  <a:lnTo>
                    <a:pt x="121793" y="16891"/>
                  </a:lnTo>
                  <a:lnTo>
                    <a:pt x="121793" y="33909"/>
                  </a:lnTo>
                  <a:cubicBezTo>
                    <a:pt x="73533" y="33909"/>
                    <a:pt x="34036" y="73787"/>
                    <a:pt x="34036" y="12344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5" id="45"/>
          <p:cNvSpPr/>
          <p:nvPr/>
        </p:nvSpPr>
        <p:spPr>
          <a:xfrm flipH="false" flipV="false" rot="0">
            <a:off x="16941934" y="7916740"/>
            <a:ext cx="266700" cy="333375"/>
          </a:xfrm>
          <a:custGeom>
            <a:avLst/>
            <a:gdLst/>
            <a:ahLst/>
            <a:cxnLst/>
            <a:rect r="r" b="b" t="t" l="l"/>
            <a:pathLst>
              <a:path h="333375" w="266700">
                <a:moveTo>
                  <a:pt x="0" y="0"/>
                </a:moveTo>
                <a:lnTo>
                  <a:pt x="266700" y="0"/>
                </a:lnTo>
                <a:lnTo>
                  <a:pt x="266700" y="333375"/>
                </a:lnTo>
                <a:lnTo>
                  <a:pt x="0" y="3333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7041947" y="7916740"/>
            <a:ext cx="64294" cy="176212"/>
          </a:xfrm>
          <a:custGeom>
            <a:avLst/>
            <a:gdLst/>
            <a:ahLst/>
            <a:cxnLst/>
            <a:rect r="r" b="b" t="t" l="l"/>
            <a:pathLst>
              <a:path h="176212" w="64294">
                <a:moveTo>
                  <a:pt x="0" y="0"/>
                </a:moveTo>
                <a:lnTo>
                  <a:pt x="64295" y="0"/>
                </a:lnTo>
                <a:lnTo>
                  <a:pt x="64295" y="176212"/>
                </a:lnTo>
                <a:lnTo>
                  <a:pt x="0" y="1762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17313410" y="7888165"/>
            <a:ext cx="64295" cy="69057"/>
            <a:chOff x="0" y="0"/>
            <a:chExt cx="85726" cy="92076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16891"/>
              <a:ext cx="94234" cy="83568"/>
            </a:xfrm>
            <a:custGeom>
              <a:avLst/>
              <a:gdLst/>
              <a:ahLst/>
              <a:cxnLst/>
              <a:rect r="r" b="b" t="t" l="l"/>
              <a:pathLst>
                <a:path h="83568" w="94234">
                  <a:moveTo>
                    <a:pt x="94234" y="0"/>
                  </a:moveTo>
                  <a:lnTo>
                    <a:pt x="94234" y="66675"/>
                  </a:lnTo>
                  <a:cubicBezTo>
                    <a:pt x="94234" y="76073"/>
                    <a:pt x="86614" y="83566"/>
                    <a:pt x="77343" y="83566"/>
                  </a:cubicBezTo>
                  <a:lnTo>
                    <a:pt x="16891" y="83566"/>
                  </a:lnTo>
                  <a:cubicBezTo>
                    <a:pt x="7620" y="83693"/>
                    <a:pt x="0" y="76073"/>
                    <a:pt x="0" y="66675"/>
                  </a:cubicBezTo>
                  <a:lnTo>
                    <a:pt x="0" y="0"/>
                  </a:lnTo>
                  <a:lnTo>
                    <a:pt x="33909" y="0"/>
                  </a:lnTo>
                  <a:lnTo>
                    <a:pt x="33909" y="66675"/>
                  </a:lnTo>
                  <a:lnTo>
                    <a:pt x="16891" y="66675"/>
                  </a:lnTo>
                  <a:lnTo>
                    <a:pt x="16891" y="49784"/>
                  </a:lnTo>
                  <a:lnTo>
                    <a:pt x="77216" y="49784"/>
                  </a:lnTo>
                  <a:lnTo>
                    <a:pt x="77216" y="66675"/>
                  </a:lnTo>
                  <a:lnTo>
                    <a:pt x="60325" y="66675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17268166" y="7757197"/>
            <a:ext cx="154950" cy="154950"/>
            <a:chOff x="0" y="0"/>
            <a:chExt cx="206600" cy="2066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15138" cy="215138"/>
            </a:xfrm>
            <a:custGeom>
              <a:avLst/>
              <a:gdLst/>
              <a:ahLst/>
              <a:cxnLst/>
              <a:rect r="r" b="b" t="t" l="l"/>
              <a:pathLst>
                <a:path h="215138" w="215138">
                  <a:moveTo>
                    <a:pt x="0" y="107569"/>
                  </a:moveTo>
                  <a:cubicBezTo>
                    <a:pt x="0" y="48133"/>
                    <a:pt x="48133" y="0"/>
                    <a:pt x="107569" y="0"/>
                  </a:cubicBezTo>
                  <a:lnTo>
                    <a:pt x="107569" y="16891"/>
                  </a:lnTo>
                  <a:lnTo>
                    <a:pt x="107569" y="0"/>
                  </a:lnTo>
                  <a:cubicBezTo>
                    <a:pt x="167005" y="0"/>
                    <a:pt x="215138" y="48133"/>
                    <a:pt x="215138" y="107569"/>
                  </a:cubicBezTo>
                  <a:cubicBezTo>
                    <a:pt x="215138" y="167005"/>
                    <a:pt x="167005" y="215138"/>
                    <a:pt x="107569" y="215138"/>
                  </a:cubicBezTo>
                  <a:lnTo>
                    <a:pt x="107569" y="198120"/>
                  </a:lnTo>
                  <a:lnTo>
                    <a:pt x="107569" y="215011"/>
                  </a:lnTo>
                  <a:cubicBezTo>
                    <a:pt x="48133" y="215011"/>
                    <a:pt x="0" y="166878"/>
                    <a:pt x="0" y="107569"/>
                  </a:cubicBezTo>
                  <a:lnTo>
                    <a:pt x="16891" y="107569"/>
                  </a:lnTo>
                  <a:lnTo>
                    <a:pt x="31623" y="115824"/>
                  </a:lnTo>
                  <a:cubicBezTo>
                    <a:pt x="27813" y="122555"/>
                    <a:pt x="20066" y="125857"/>
                    <a:pt x="12573" y="123952"/>
                  </a:cubicBezTo>
                  <a:cubicBezTo>
                    <a:pt x="5080" y="122047"/>
                    <a:pt x="0" y="115189"/>
                    <a:pt x="0" y="107569"/>
                  </a:cubicBezTo>
                  <a:moveTo>
                    <a:pt x="33909" y="107569"/>
                  </a:moveTo>
                  <a:lnTo>
                    <a:pt x="16891" y="107569"/>
                  </a:lnTo>
                  <a:lnTo>
                    <a:pt x="2159" y="99187"/>
                  </a:lnTo>
                  <a:cubicBezTo>
                    <a:pt x="5969" y="92456"/>
                    <a:pt x="13716" y="89154"/>
                    <a:pt x="21209" y="91059"/>
                  </a:cubicBezTo>
                  <a:cubicBezTo>
                    <a:pt x="28702" y="92964"/>
                    <a:pt x="33909" y="99695"/>
                    <a:pt x="33909" y="107442"/>
                  </a:cubicBezTo>
                  <a:cubicBezTo>
                    <a:pt x="33909" y="148082"/>
                    <a:pt x="66929" y="181102"/>
                    <a:pt x="107569" y="181102"/>
                  </a:cubicBezTo>
                  <a:cubicBezTo>
                    <a:pt x="148209" y="181102"/>
                    <a:pt x="181229" y="148082"/>
                    <a:pt x="181229" y="107442"/>
                  </a:cubicBezTo>
                  <a:lnTo>
                    <a:pt x="198120" y="107442"/>
                  </a:lnTo>
                  <a:lnTo>
                    <a:pt x="181229" y="107442"/>
                  </a:lnTo>
                  <a:cubicBezTo>
                    <a:pt x="181229" y="66802"/>
                    <a:pt x="148209" y="33782"/>
                    <a:pt x="107569" y="33782"/>
                  </a:cubicBezTo>
                  <a:lnTo>
                    <a:pt x="107569" y="16891"/>
                  </a:lnTo>
                  <a:lnTo>
                    <a:pt x="107569" y="33909"/>
                  </a:lnTo>
                  <a:cubicBezTo>
                    <a:pt x="66929" y="33909"/>
                    <a:pt x="33909" y="66929"/>
                    <a:pt x="33909" y="10756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51" id="51"/>
          <p:cNvSpPr/>
          <p:nvPr/>
        </p:nvSpPr>
        <p:spPr>
          <a:xfrm rot="3893434">
            <a:off x="17321920" y="7722752"/>
            <a:ext cx="44892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 rot="8100000">
            <a:off x="17401285" y="7753615"/>
            <a:ext cx="5048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 rot="1506564">
            <a:off x="17434945" y="7835777"/>
            <a:ext cx="44892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rot="2316062">
            <a:off x="17403689" y="7914397"/>
            <a:ext cx="45681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 rot="8483937">
            <a:off x="17241744" y="7914397"/>
            <a:ext cx="45681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rot="1436633">
            <a:off x="17208997" y="7835777"/>
            <a:ext cx="469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rot="2699999">
            <a:off x="17239341" y="7753615"/>
            <a:ext cx="5048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8" id="58"/>
          <p:cNvGrpSpPr/>
          <p:nvPr/>
        </p:nvGrpSpPr>
        <p:grpSpPr>
          <a:xfrm rot="0">
            <a:off x="0" y="0"/>
            <a:ext cx="14538133" cy="10286998"/>
            <a:chOff x="0" y="0"/>
            <a:chExt cx="19384177" cy="13715997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9384203" cy="13716127"/>
            </a:xfrm>
            <a:custGeom>
              <a:avLst/>
              <a:gdLst/>
              <a:ahLst/>
              <a:cxnLst/>
              <a:rect r="r" b="b" t="t" l="l"/>
              <a:pathLst>
                <a:path h="13716127" w="19384203">
                  <a:moveTo>
                    <a:pt x="0" y="0"/>
                  </a:moveTo>
                  <a:lnTo>
                    <a:pt x="9344794" y="0"/>
                  </a:lnTo>
                  <a:lnTo>
                    <a:pt x="9455276" y="29083"/>
                  </a:lnTo>
                  <a:cubicBezTo>
                    <a:pt x="12644884" y="841883"/>
                    <a:pt x="15021261" y="2535174"/>
                    <a:pt x="16036238" y="3773805"/>
                  </a:cubicBezTo>
                  <a:cubicBezTo>
                    <a:pt x="17051217" y="5012436"/>
                    <a:pt x="15443735" y="6526657"/>
                    <a:pt x="15544550" y="7460488"/>
                  </a:cubicBezTo>
                  <a:cubicBezTo>
                    <a:pt x="15645363" y="8394319"/>
                    <a:pt x="16584642" y="8529701"/>
                    <a:pt x="16641356" y="9376410"/>
                  </a:cubicBezTo>
                  <a:cubicBezTo>
                    <a:pt x="16698072" y="10223119"/>
                    <a:pt x="15412135" y="11713210"/>
                    <a:pt x="15884959" y="12540488"/>
                  </a:cubicBezTo>
                  <a:cubicBezTo>
                    <a:pt x="16121369" y="12954127"/>
                    <a:pt x="17780729" y="13315823"/>
                    <a:pt x="19000518" y="13618211"/>
                  </a:cubicBezTo>
                  <a:lnTo>
                    <a:pt x="19384203" y="13716127"/>
                  </a:lnTo>
                  <a:lnTo>
                    <a:pt x="0" y="1371612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0" id="60"/>
          <p:cNvGrpSpPr/>
          <p:nvPr/>
        </p:nvGrpSpPr>
        <p:grpSpPr>
          <a:xfrm rot="0">
            <a:off x="-967946" y="269506"/>
            <a:ext cx="18894540" cy="985799"/>
            <a:chOff x="0" y="0"/>
            <a:chExt cx="25192720" cy="1314399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5192720" cy="1314399"/>
            </a:xfrm>
            <a:custGeom>
              <a:avLst/>
              <a:gdLst/>
              <a:ahLst/>
              <a:cxnLst/>
              <a:rect r="r" b="b" t="t" l="l"/>
              <a:pathLst>
                <a:path h="1314399" w="25192720">
                  <a:moveTo>
                    <a:pt x="0" y="0"/>
                  </a:moveTo>
                  <a:lnTo>
                    <a:pt x="25192720" y="0"/>
                  </a:lnTo>
                  <a:lnTo>
                    <a:pt x="25192720" y="1314399"/>
                  </a:lnTo>
                  <a:lnTo>
                    <a:pt x="0" y="13143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47625"/>
              <a:ext cx="25192720" cy="13620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16"/>
                </a:lnSpc>
              </a:pPr>
              <a:r>
                <a:rPr lang="en-US" sz="5200">
                  <a:solidFill>
                    <a:srgbClr val="1F1F1F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Granular</a:t>
              </a:r>
              <a:r>
                <a:rPr lang="en-US" sz="5200">
                  <a:solidFill>
                    <a:srgbClr val="1F1F1F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 Analysis: Isolating High-Density "Micro-Hotspots"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6680004" y="9534526"/>
            <a:ext cx="636600" cy="547800"/>
            <a:chOff x="0" y="0"/>
            <a:chExt cx="848800" cy="7304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48800" cy="730400"/>
            </a:xfrm>
            <a:custGeom>
              <a:avLst/>
              <a:gdLst/>
              <a:ahLst/>
              <a:cxnLst/>
              <a:rect r="r" b="b" t="t" l="l"/>
              <a:pathLst>
                <a:path h="730400" w="848800">
                  <a:moveTo>
                    <a:pt x="0" y="0"/>
                  </a:moveTo>
                  <a:lnTo>
                    <a:pt x="848800" y="0"/>
                  </a:lnTo>
                  <a:lnTo>
                    <a:pt x="848800" y="730400"/>
                  </a:lnTo>
                  <a:lnTo>
                    <a:pt x="0" y="73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38100"/>
              <a:ext cx="848800" cy="7685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9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6579498" y="10082212"/>
            <a:ext cx="837600" cy="204600"/>
            <a:chOff x="0" y="0"/>
            <a:chExt cx="1116800" cy="2728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116838" cy="272796"/>
            </a:xfrm>
            <a:custGeom>
              <a:avLst/>
              <a:gdLst/>
              <a:ahLst/>
              <a:cxnLst/>
              <a:rect r="r" b="b" t="t" l="l"/>
              <a:pathLst>
                <a:path h="272796" w="1116838">
                  <a:moveTo>
                    <a:pt x="136398" y="0"/>
                  </a:moveTo>
                  <a:lnTo>
                    <a:pt x="980440" y="0"/>
                  </a:lnTo>
                  <a:cubicBezTo>
                    <a:pt x="1055751" y="0"/>
                    <a:pt x="1116838" y="61087"/>
                    <a:pt x="1116838" y="136398"/>
                  </a:cubicBezTo>
                  <a:lnTo>
                    <a:pt x="1116838" y="272796"/>
                  </a:lnTo>
                  <a:lnTo>
                    <a:pt x="0" y="272796"/>
                  </a:lnTo>
                  <a:lnTo>
                    <a:pt x="0" y="136398"/>
                  </a:lnTo>
                  <a:cubicBezTo>
                    <a:pt x="0" y="61087"/>
                    <a:pt x="61087" y="0"/>
                    <a:pt x="136398" y="0"/>
                  </a:cubicBezTo>
                  <a:close/>
                </a:path>
              </a:pathLst>
            </a:custGeom>
            <a:solidFill>
              <a:srgbClr val="0C046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8" id="68"/>
          <p:cNvGrpSpPr/>
          <p:nvPr/>
        </p:nvGrpSpPr>
        <p:grpSpPr>
          <a:xfrm rot="0">
            <a:off x="546543" y="1178027"/>
            <a:ext cx="10254441" cy="9006579"/>
            <a:chOff x="0" y="0"/>
            <a:chExt cx="906548" cy="79623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906548" cy="796230"/>
            </a:xfrm>
            <a:custGeom>
              <a:avLst/>
              <a:gdLst/>
              <a:ahLst/>
              <a:cxnLst/>
              <a:rect r="r" b="b" t="t" l="l"/>
              <a:pathLst>
                <a:path h="796230" w="906548">
                  <a:moveTo>
                    <a:pt x="0" y="0"/>
                  </a:moveTo>
                  <a:lnTo>
                    <a:pt x="906548" y="0"/>
                  </a:lnTo>
                  <a:lnTo>
                    <a:pt x="906548" y="796230"/>
                  </a:lnTo>
                  <a:lnTo>
                    <a:pt x="0" y="796230"/>
                  </a:lnTo>
                  <a:close/>
                </a:path>
              </a:pathLst>
            </a:custGeom>
            <a:blipFill>
              <a:blip r:embed="rId15"/>
              <a:stretch>
                <a:fillRect l="0" t="-982" r="0" b="-982"/>
              </a:stretch>
            </a:blipFill>
          </p:spPr>
        </p:sp>
      </p:grpSp>
      <p:sp>
        <p:nvSpPr>
          <p:cNvPr name="Freeform 70" id="70"/>
          <p:cNvSpPr/>
          <p:nvPr/>
        </p:nvSpPr>
        <p:spPr>
          <a:xfrm flipH="false" flipV="false" rot="0">
            <a:off x="16984988" y="123243"/>
            <a:ext cx="1100897" cy="1183984"/>
          </a:xfrm>
          <a:custGeom>
            <a:avLst/>
            <a:gdLst/>
            <a:ahLst/>
            <a:cxnLst/>
            <a:rect r="r" b="b" t="t" l="l"/>
            <a:pathLst>
              <a:path h="1183984" w="1100897">
                <a:moveTo>
                  <a:pt x="0" y="0"/>
                </a:moveTo>
                <a:lnTo>
                  <a:pt x="1100897" y="0"/>
                </a:lnTo>
                <a:lnTo>
                  <a:pt x="1100897" y="1183984"/>
                </a:lnTo>
                <a:lnTo>
                  <a:pt x="0" y="118398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DAG5XeSxDPw</dc:identifier>
  <dcterms:modified xsi:type="dcterms:W3CDTF">2011-08-01T06:04:30Z</dcterms:modified>
  <cp:revision>1</cp:revision>
  <dc:title>SEA500 - Final Project - Presentation</dc:title>
</cp:coreProperties>
</file>